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74"/>
  </p:normalViewPr>
  <p:slideViewPr>
    <p:cSldViewPr snapToGrid="0" snapToObjects="1">
      <p:cViewPr>
        <p:scale>
          <a:sx n="66" d="100"/>
          <a:sy n="66" d="100"/>
        </p:scale>
        <p:origin x="1576" y="820"/>
      </p:cViewPr>
      <p:guideLst>
        <p:guide orient="horz" pos="2160"/>
        <p:guide pos="3840"/>
      </p:guideLst>
    </p:cSldViewPr>
  </p:slideViewPr>
  <p:notesTextViewPr>
    <p:cViewPr>
      <p:scale>
        <a:sx n="1" d="1"/>
        <a:sy n="1" d="1"/>
      </p:scale>
      <p:origin x="0" y="0"/>
    </p:cViewPr>
  </p:notesTextViewPr>
  <p:sorterViewPr>
    <p:cViewPr>
      <p:scale>
        <a:sx n="100" d="100"/>
        <a:sy n="100" d="100"/>
      </p:scale>
      <p:origin x="0" y="-251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4/30/2023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smtClean="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08281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smtClean="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a:t>
            </a:r>
            <a:r>
              <a:rPr lang="en-US" sz="1200" dirty="0" err="1" smtClean="0">
                <a:solidFill>
                  <a:schemeClr val="accent3">
                    <a:lumMod val="25000"/>
                  </a:schemeClr>
                </a:solidFill>
                <a:latin typeface="Abadi" panose="020B0604020104020204" pitchFamily="34" charset="0"/>
              </a:rPr>
              <a:t>Plotly</a:t>
            </a:r>
            <a:r>
              <a:rPr lang="en-US" sz="1200" dirty="0" smtClean="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60883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smtClean="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125205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scatter plot of Flight Number vs. Launch Site</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1339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scatter plot of Payload vs. Launch Site</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546215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167693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84541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105879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10764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smtClean="0">
                <a:solidFill>
                  <a:schemeClr val="accent3">
                    <a:lumMod val="25000"/>
                  </a:schemeClr>
                </a:solidFill>
                <a:latin typeface="Abadi" panose="020B0604020104020204" pitchFamily="34" charset="0"/>
              </a:rPr>
              <a:t>Summary of all results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8020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Find the dates of the first successful landing outcome on ground pad</a:t>
            </a:r>
            <a:endParaRPr lang="en-US" dirty="0" smtClean="0">
              <a:solidFill>
                <a:schemeClr val="accent3">
                  <a:lumMod val="25000"/>
                </a:schemeClr>
              </a:solidFill>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264253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names of boosters which have successfully landed on drone ship and had payload mass greater than 4000 but less than 6000</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58750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501720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988379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failed </a:t>
            </a:r>
            <a:r>
              <a:rPr lang="en-US" sz="1200" dirty="0" err="1" smtClean="0">
                <a:solidFill>
                  <a:schemeClr val="accent3">
                    <a:lumMod val="25000"/>
                  </a:schemeClr>
                </a:solidFill>
                <a:latin typeface="Abadi"/>
              </a:rPr>
              <a:t>landing_outcomes</a:t>
            </a:r>
            <a:r>
              <a:rPr lang="en-US" sz="1200" dirty="0" smtClean="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Present your query result with a short explanation here</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4127375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561718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Explore the generated folium map and make a proper screenshot to include all launch sites’ location markers on a global map</a:t>
            </a:r>
            <a:endParaRPr lang="en-US" dirty="0" smtClean="0">
              <a:solidFill>
                <a:schemeClr val="accent3">
                  <a:lumMod val="25000"/>
                </a:schemeClr>
              </a:solidFill>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6408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ea typeface="+mn-lt"/>
                <a:cs typeface="+mn-lt"/>
              </a:rPr>
              <a:t>Explore the folium</a:t>
            </a:r>
            <a:r>
              <a:rPr lang="en-US" sz="1200" dirty="0" smtClean="0">
                <a:solidFill>
                  <a:schemeClr val="accent3">
                    <a:lumMod val="25000"/>
                  </a:schemeClr>
                </a:solidFill>
                <a:latin typeface="Abadi"/>
              </a:rPr>
              <a:t> map and make a proper screenshot to show the color-labeled launch outcomes on the map</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960929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63445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a:rPr>
              <a:t>Show the screenshot of launch success count for all sites, in a </a:t>
            </a:r>
            <a:r>
              <a:rPr lang="en-US" sz="1200" dirty="0" err="1" smtClean="0">
                <a:solidFill>
                  <a:schemeClr val="accent3">
                    <a:lumMod val="25000"/>
                  </a:schemeClr>
                </a:solidFill>
                <a:latin typeface="Abadi"/>
              </a:rPr>
              <a:t>piechart</a:t>
            </a: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3014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smtClean="0">
                <a:solidFill>
                  <a:schemeClr val="accent3">
                    <a:lumMod val="25000"/>
                  </a:schemeClr>
                </a:solidFill>
                <a:latin typeface="Abadi" panose="020B0604020104020204" pitchFamily="34" charset="0"/>
              </a:rPr>
              <a:t>Project background and context</a:t>
            </a:r>
          </a:p>
          <a:p>
            <a:pPr>
              <a:spcBef>
                <a:spcPts val="1400"/>
              </a:spcBef>
            </a:pPr>
            <a:r>
              <a:rPr lang="en-US" sz="1200" dirty="0" smtClean="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552495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Show the screenshot of the </a:t>
            </a:r>
            <a:r>
              <a:rPr lang="en-US" sz="1200" dirty="0" err="1" smtClean="0">
                <a:solidFill>
                  <a:schemeClr val="accent3">
                    <a:lumMod val="25000"/>
                  </a:schemeClr>
                </a:solidFill>
                <a:latin typeface="Abadi"/>
              </a:rPr>
              <a:t>piechart</a:t>
            </a:r>
            <a:r>
              <a:rPr lang="en-US" sz="1200" dirty="0" smtClean="0">
                <a:solidFill>
                  <a:schemeClr val="accent3">
                    <a:lumMod val="25000"/>
                  </a:schemeClr>
                </a:solidFill>
                <a:latin typeface="Abadi"/>
              </a:rPr>
              <a:t> for the launch site with highest launch success ratio</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746703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smtClean="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237829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Visualize the built model accuracy for all built classification models, in a bar chart</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Find which model has the highest classification accuracy:</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062545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accent3">
                    <a:lumMod val="25000"/>
                  </a:schemeClr>
                </a:solidFill>
                <a:latin typeface="Abadi" panose="020B0604020104020204" pitchFamily="34" charset="0"/>
              </a:rPr>
              <a:t>Show the confusion matrix of the best performing model with an explanation </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711926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smtClean="0">
                <a:solidFill>
                  <a:schemeClr val="accent3">
                    <a:lumMod val="25000"/>
                  </a:schemeClr>
                </a:solidFill>
                <a:latin typeface="Abadi" panose="020B0604020104020204" pitchFamily="34" charset="0"/>
              </a:rPr>
              <a:t>Project background and context</a:t>
            </a:r>
          </a:p>
          <a:p>
            <a:pPr>
              <a:spcBef>
                <a:spcPts val="1400"/>
              </a:spcBef>
            </a:pPr>
            <a:r>
              <a:rPr lang="en-US" sz="1200" dirty="0" smtClean="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16392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dirty="0" smtClean="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1460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the completed SpaceX API calls notebook </a:t>
            </a:r>
            <a:r>
              <a:rPr lang="en-US" sz="1200" dirty="0" smtClean="0">
                <a:solidFill>
                  <a:srgbClr val="1C7DDB"/>
                </a:solidFill>
                <a:latin typeface="Abadi" panose="020B0604020104020204" pitchFamily="34" charset="0"/>
              </a:rPr>
              <a:t>(must include completed code cell and outcome cell), </a:t>
            </a:r>
            <a:r>
              <a:rPr lang="en-US" sz="1200" dirty="0" smtClean="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282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3">
                    <a:lumMod val="25000"/>
                  </a:schemeClr>
                </a:solidFill>
                <a:latin typeface="Abadi" panose="020B0604020104020204" pitchFamily="34" charset="0"/>
              </a:rPr>
              <a:t>Describe how data were processed</a:t>
            </a:r>
          </a:p>
          <a:p>
            <a:r>
              <a:rPr lang="en-US" sz="1200" dirty="0" smtClean="0">
                <a:solidFill>
                  <a:schemeClr val="accent3">
                    <a:lumMod val="25000"/>
                  </a:schemeClr>
                </a:solidFill>
                <a:latin typeface="Abadi" panose="020B0604020104020204" pitchFamily="34" charset="0"/>
              </a:rPr>
              <a:t>You need to present your data wrangling process using key phrases and flowcharts</a:t>
            </a:r>
          </a:p>
          <a:p>
            <a:r>
              <a:rPr lang="en-US" sz="1200" dirty="0" smtClean="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521881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64797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6"/>
            </p:custDataLst>
            <p:extLst>
              <p:ext uri="{D42A27DB-BD31-4B8C-83A1-F6EECF244321}">
                <p14:modId xmlns:p14="http://schemas.microsoft.com/office/powerpoint/2010/main" val="2455996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5" name="think-cell Slide" r:id="rId17" imgW="395" imgH="396" progId="TCLayout.ActiveDocument.1">
                  <p:embed/>
                </p:oleObj>
              </mc:Choice>
              <mc:Fallback>
                <p:oleObj name="think-cell Slide" r:id="rId17" imgW="395" imgH="396"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hyperlink" Target="https://github.com/ealter19/Applied-Data-Science-Capstone/blob/85a59e86acf4d6735dd819a69f818c2df16011d9/Jupyter%20Lab%20Webscraping.ipynb" TargetMode="Externa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hyperlink" Target="https://github.com/ealter19/Applied-Data-Science-Capstone/blob/85a59e86acf4d6735dd819a69f818c2df16011d9/Labs%20Jupyter%20SpaceX%20Data%20Wrangling.ipynb" TargetMode="External"/><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hyperlink" Target="https://github.com/ealter19/Applied-Data-Science-Capstone/blob/85a59e86acf4d6735dd819a69f818c2df16011d9/Exploring%20and%20Preparing%20Data.ipynb" TargetMode="External"/><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alter19/Applied-Data-Science-Capstone/blob/85a59e86acf4d6735dd819a69f818c2df16011d9/EDA%20with%20SQL%20lab.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hyperlink" Target="https://github.com/ealter19/Applied-Data-Science-Capstone/blob/85a59e86acf4d6735dd819a69f818c2df16011d9/Launch%20Sites%20Locations%20Analysis%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hyperlink" Target="https://github.com/ealter19/Applied-Data-Science-Capstone/blob/85a59e86acf4d6735dd819a69f818c2df16011d9/spacex_dash_app_ea.py"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hyperlink" Target="https://github.com/ealter19/Applied-Data-Science-Capstone/blob/85a59e86acf4d6735dd819a69f818c2df16011d9/Machine%20Learning%20Prediction.ipynb" TargetMode="External"/><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ealter19/Applied-Data-Science-Capston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ealter19/Applied-Data-Science-Capstone/tree/85a59e86acf4d6735dd819a69f818c2df16011d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ealter19/Applied-Data-Science-Capstone" TargetMode="External"/><Relationship Id="rId3" Type="http://schemas.openxmlformats.org/officeDocument/2006/relationships/slideLayout" Target="../slideLayouts/slideLayout1.xml"/><Relationship Id="rId7" Type="http://schemas.openxmlformats.org/officeDocument/2006/relationships/image" Target="../media/image1.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png"/><Relationship Id="rId10" Type="http://schemas.openxmlformats.org/officeDocument/2006/relationships/image" Target="../media/image87.png"/><Relationship Id="rId4" Type="http://schemas.openxmlformats.org/officeDocument/2006/relationships/notesSlide" Target="../notesSlides/notesSlide34.xml"/><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www.nbcnews.com/science/space/spacex-does-reality-check-its-falcon-9-rocket-landing-plan-n270246"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hyperlink" Target="https://github.com/ealter19/Applied-Data-Science-Capstone/blob/85a59e86acf4d6735dd819a69f818c2df16011d9/jupyter-labs-spacex-data-collection-api.ipynb" TargetMode="External"/><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Evan Alter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May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hlinkClick r:id="rId3"/>
          </p:cNvPr>
          <p:cNvSpPr/>
          <p:nvPr/>
        </p:nvSpPr>
        <p:spPr>
          <a:xfrm>
            <a:off x="275386" y="6366686"/>
            <a:ext cx="5250155" cy="369332"/>
          </a:xfrm>
          <a:prstGeom prst="rect">
            <a:avLst/>
          </a:prstGeom>
        </p:spPr>
        <p:txBody>
          <a:bodyPr wrap="none">
            <a:spAutoFit/>
          </a:bodyPr>
          <a:lstStyle/>
          <a:p>
            <a:pPr>
              <a:lnSpc>
                <a:spcPct val="100000"/>
              </a:lnSpc>
              <a:spcBef>
                <a:spcPts val="1400"/>
              </a:spcBef>
            </a:pPr>
            <a:r>
              <a:rPr lang="en-US" dirty="0">
                <a:solidFill>
                  <a:schemeClr val="accent3">
                    <a:lumMod val="25000"/>
                  </a:schemeClr>
                </a:solidFill>
                <a:latin typeface="Abadi" panose="020B0604020104020204" pitchFamily="34" charset="0"/>
                <a:hlinkClick r:id="rId3"/>
              </a:rPr>
              <a:t>GitHub URL of </a:t>
            </a:r>
            <a:r>
              <a:rPr lang="en-US" dirty="0" smtClean="0">
                <a:solidFill>
                  <a:schemeClr val="accent3">
                    <a:lumMod val="25000"/>
                  </a:schemeClr>
                </a:solidFill>
                <a:latin typeface="Abadi" panose="020B0604020104020204" pitchFamily="34" charset="0"/>
                <a:hlinkClick r:id="rId3"/>
              </a:rPr>
              <a:t>completed </a:t>
            </a:r>
            <a:r>
              <a:rPr lang="en-US" dirty="0">
                <a:solidFill>
                  <a:schemeClr val="accent3">
                    <a:lumMod val="25000"/>
                  </a:schemeClr>
                </a:solidFill>
                <a:latin typeface="Abadi" panose="020B0604020104020204" pitchFamily="34" charset="0"/>
                <a:hlinkClick r:id="rId3"/>
              </a:rPr>
              <a:t>web scraping notebook</a:t>
            </a:r>
            <a:endParaRPr lang="en-US" dirty="0">
              <a:solidFill>
                <a:schemeClr val="accent3">
                  <a:lumMod val="25000"/>
                </a:schemeClr>
              </a:solidFill>
              <a:latin typeface="Abadi" panose="020B0604020104020204" pitchFamily="34" charset="0"/>
            </a:endParaRPr>
          </a:p>
        </p:txBody>
      </p:sp>
      <p:sp>
        <p:nvSpPr>
          <p:cNvPr id="8" name="Text Placeholder 2">
            <a:extLst>
              <a:ext uri="{FF2B5EF4-FFF2-40B4-BE49-F238E27FC236}">
                <a16:creationId xmlns="" xmlns:a16="http://schemas.microsoft.com/office/drawing/2014/main" id="{AB0AB2AC-B7E6-6849-9AE9-697369407F8F}"/>
              </a:ext>
            </a:extLst>
          </p:cNvPr>
          <p:cNvSpPr txBox="1">
            <a:spLocks/>
          </p:cNvSpPr>
          <p:nvPr/>
        </p:nvSpPr>
        <p:spPr>
          <a:xfrm>
            <a:off x="46130" y="1635823"/>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1.  Request HTTP Response</a:t>
            </a:r>
            <a:endParaRPr lang="en-US" sz="1200" dirty="0" smtClean="0">
              <a:solidFill>
                <a:schemeClr val="accent3">
                  <a:lumMod val="25000"/>
                </a:schemeClr>
              </a:solidFill>
              <a:latin typeface="Abadi" panose="020B0604020104020204" pitchFamily="34" charset="0"/>
            </a:endParaRPr>
          </a:p>
        </p:txBody>
      </p:sp>
      <p:cxnSp>
        <p:nvCxnSpPr>
          <p:cNvPr id="9" name="Straight Arrow Connector 8"/>
          <p:cNvCxnSpPr/>
          <p:nvPr/>
        </p:nvCxnSpPr>
        <p:spPr>
          <a:xfrm>
            <a:off x="1402431" y="238593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275386" y="1929900"/>
            <a:ext cx="2431238" cy="83538"/>
          </a:xfrm>
          <a:prstGeom prst="rect">
            <a:avLst/>
          </a:prstGeom>
        </p:spPr>
      </p:pic>
      <p:pic>
        <p:nvPicPr>
          <p:cNvPr id="12" name="Picture 11"/>
          <p:cNvPicPr>
            <a:picLocks noChangeAspect="1"/>
          </p:cNvPicPr>
          <p:nvPr/>
        </p:nvPicPr>
        <p:blipFill>
          <a:blip r:embed="rId5"/>
          <a:stretch>
            <a:fillRect/>
          </a:stretch>
        </p:blipFill>
        <p:spPr>
          <a:xfrm>
            <a:off x="210726" y="2129172"/>
            <a:ext cx="2495898" cy="171474"/>
          </a:xfrm>
          <a:prstGeom prst="rect">
            <a:avLst/>
          </a:prstGeom>
        </p:spPr>
      </p:pic>
      <p:sp>
        <p:nvSpPr>
          <p:cNvPr id="13" name="Text Placeholder 2">
            <a:extLst>
              <a:ext uri="{FF2B5EF4-FFF2-40B4-BE49-F238E27FC236}">
                <a16:creationId xmlns="" xmlns:a16="http://schemas.microsoft.com/office/drawing/2014/main" id="{AB0AB2AC-B7E6-6849-9AE9-697369407F8F}"/>
              </a:ext>
            </a:extLst>
          </p:cNvPr>
          <p:cNvSpPr txBox="1">
            <a:spLocks/>
          </p:cNvSpPr>
          <p:nvPr/>
        </p:nvSpPr>
        <p:spPr>
          <a:xfrm>
            <a:off x="46130" y="3522441"/>
            <a:ext cx="3638902" cy="4223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3.  Find all tables, select relevant table</a:t>
            </a:r>
            <a:endParaRPr lang="en-US" sz="1200" dirty="0" smtClean="0">
              <a:solidFill>
                <a:schemeClr val="accent3">
                  <a:lumMod val="25000"/>
                </a:schemeClr>
              </a:solidFill>
              <a:latin typeface="Abadi" panose="020B0604020104020204" pitchFamily="34" charset="0"/>
            </a:endParaRPr>
          </a:p>
        </p:txBody>
      </p:sp>
      <p:sp>
        <p:nvSpPr>
          <p:cNvPr id="14" name="Text Placeholder 2">
            <a:extLst>
              <a:ext uri="{FF2B5EF4-FFF2-40B4-BE49-F238E27FC236}">
                <a16:creationId xmlns="" xmlns:a16="http://schemas.microsoft.com/office/drawing/2014/main" id="{AB0AB2AC-B7E6-6849-9AE9-697369407F8F}"/>
              </a:ext>
            </a:extLst>
          </p:cNvPr>
          <p:cNvSpPr txBox="1">
            <a:spLocks/>
          </p:cNvSpPr>
          <p:nvPr/>
        </p:nvSpPr>
        <p:spPr>
          <a:xfrm>
            <a:off x="46128" y="4514716"/>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4.  Extract column names</a:t>
            </a:r>
            <a:endParaRPr lang="en-US" sz="1200" dirty="0" smtClean="0">
              <a:solidFill>
                <a:schemeClr val="accent3">
                  <a:lumMod val="25000"/>
                </a:schemeClr>
              </a:solidFill>
              <a:latin typeface="Abadi" panose="020B0604020104020204" pitchFamily="34" charset="0"/>
            </a:endParaRPr>
          </a:p>
        </p:txBody>
      </p:sp>
      <p:sp>
        <p:nvSpPr>
          <p:cNvPr id="15" name="Text Placeholder 2">
            <a:extLst>
              <a:ext uri="{FF2B5EF4-FFF2-40B4-BE49-F238E27FC236}">
                <a16:creationId xmlns="" xmlns:a16="http://schemas.microsoft.com/office/drawing/2014/main" id="{AB0AB2AC-B7E6-6849-9AE9-697369407F8F}"/>
              </a:ext>
            </a:extLst>
          </p:cNvPr>
          <p:cNvSpPr txBox="1">
            <a:spLocks/>
          </p:cNvSpPr>
          <p:nvPr/>
        </p:nvSpPr>
        <p:spPr>
          <a:xfrm>
            <a:off x="4093874" y="1635823"/>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5</a:t>
            </a:r>
            <a:r>
              <a:rPr lang="en-US" sz="1200" dirty="0" smtClean="0">
                <a:solidFill>
                  <a:schemeClr val="accent3">
                    <a:lumMod val="25000"/>
                  </a:schemeClr>
                </a:solidFill>
                <a:latin typeface="Abadi" panose="020B0604020104020204" pitchFamily="34" charset="0"/>
              </a:rPr>
              <a:t>.  Create dictionary</a:t>
            </a:r>
            <a:endParaRPr lang="en-US" sz="1200" dirty="0" smtClean="0">
              <a:solidFill>
                <a:schemeClr val="accent3">
                  <a:lumMod val="25000"/>
                </a:schemeClr>
              </a:solidFill>
              <a:latin typeface="Abadi" panose="020B0604020104020204" pitchFamily="34" charset="0"/>
            </a:endParaRPr>
          </a:p>
        </p:txBody>
      </p:sp>
      <p:sp>
        <p:nvSpPr>
          <p:cNvPr id="16" name="Text Placeholder 2">
            <a:extLst>
              <a:ext uri="{FF2B5EF4-FFF2-40B4-BE49-F238E27FC236}">
                <a16:creationId xmlns="" xmlns:a16="http://schemas.microsoft.com/office/drawing/2014/main" id="{AB0AB2AC-B7E6-6849-9AE9-697369407F8F}"/>
              </a:ext>
            </a:extLst>
          </p:cNvPr>
          <p:cNvSpPr txBox="1">
            <a:spLocks/>
          </p:cNvSpPr>
          <p:nvPr/>
        </p:nvSpPr>
        <p:spPr>
          <a:xfrm>
            <a:off x="46129" y="2669945"/>
            <a:ext cx="2397435" cy="308271"/>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2.  Parse Data with Beautiful Soup</a:t>
            </a:r>
            <a:endParaRPr lang="en-US" sz="1200" dirty="0" smtClean="0">
              <a:solidFill>
                <a:schemeClr val="accent3">
                  <a:lumMod val="25000"/>
                </a:schemeClr>
              </a:solidFill>
              <a:latin typeface="Abadi" panose="020B0604020104020204" pitchFamily="34" charset="0"/>
            </a:endParaRPr>
          </a:p>
        </p:txBody>
      </p:sp>
      <p:pic>
        <p:nvPicPr>
          <p:cNvPr id="17" name="Picture 16"/>
          <p:cNvPicPr>
            <a:picLocks noChangeAspect="1"/>
          </p:cNvPicPr>
          <p:nvPr/>
        </p:nvPicPr>
        <p:blipFill>
          <a:blip r:embed="rId6"/>
          <a:stretch>
            <a:fillRect/>
          </a:stretch>
        </p:blipFill>
        <p:spPr>
          <a:xfrm>
            <a:off x="210726" y="3007502"/>
            <a:ext cx="2857899" cy="181000"/>
          </a:xfrm>
          <a:prstGeom prst="rect">
            <a:avLst/>
          </a:prstGeom>
        </p:spPr>
      </p:pic>
      <p:pic>
        <p:nvPicPr>
          <p:cNvPr id="18" name="Picture 17"/>
          <p:cNvPicPr>
            <a:picLocks noChangeAspect="1"/>
          </p:cNvPicPr>
          <p:nvPr/>
        </p:nvPicPr>
        <p:blipFill>
          <a:blip r:embed="rId7"/>
          <a:stretch>
            <a:fillRect/>
          </a:stretch>
        </p:blipFill>
        <p:spPr>
          <a:xfrm>
            <a:off x="275386" y="3805336"/>
            <a:ext cx="2514951" cy="209579"/>
          </a:xfrm>
          <a:prstGeom prst="rect">
            <a:avLst/>
          </a:prstGeom>
        </p:spPr>
      </p:pic>
      <p:pic>
        <p:nvPicPr>
          <p:cNvPr id="19" name="Picture 18"/>
          <p:cNvPicPr>
            <a:picLocks noChangeAspect="1"/>
          </p:cNvPicPr>
          <p:nvPr/>
        </p:nvPicPr>
        <p:blipFill>
          <a:blip r:embed="rId8"/>
          <a:stretch>
            <a:fillRect/>
          </a:stretch>
        </p:blipFill>
        <p:spPr>
          <a:xfrm>
            <a:off x="275386" y="3984789"/>
            <a:ext cx="2591162" cy="161948"/>
          </a:xfrm>
          <a:prstGeom prst="rect">
            <a:avLst/>
          </a:prstGeom>
        </p:spPr>
      </p:pic>
      <p:pic>
        <p:nvPicPr>
          <p:cNvPr id="20" name="Picture 19"/>
          <p:cNvPicPr>
            <a:picLocks noChangeAspect="1"/>
          </p:cNvPicPr>
          <p:nvPr/>
        </p:nvPicPr>
        <p:blipFill>
          <a:blip r:embed="rId9"/>
          <a:stretch>
            <a:fillRect/>
          </a:stretch>
        </p:blipFill>
        <p:spPr>
          <a:xfrm>
            <a:off x="275386" y="4828604"/>
            <a:ext cx="6536894" cy="1516161"/>
          </a:xfrm>
          <a:prstGeom prst="rect">
            <a:avLst/>
          </a:prstGeom>
        </p:spPr>
      </p:pic>
      <p:pic>
        <p:nvPicPr>
          <p:cNvPr id="21" name="Picture 20"/>
          <p:cNvPicPr>
            <a:picLocks noChangeAspect="1"/>
          </p:cNvPicPr>
          <p:nvPr/>
        </p:nvPicPr>
        <p:blipFill>
          <a:blip r:embed="rId10"/>
          <a:stretch>
            <a:fillRect/>
          </a:stretch>
        </p:blipFill>
        <p:spPr>
          <a:xfrm>
            <a:off x="4119253" y="1895479"/>
            <a:ext cx="3501244" cy="2200581"/>
          </a:xfrm>
          <a:prstGeom prst="rect">
            <a:avLst/>
          </a:prstGeom>
        </p:spPr>
      </p:pic>
      <p:pic>
        <p:nvPicPr>
          <p:cNvPr id="23" name="Picture 22"/>
          <p:cNvPicPr>
            <a:picLocks noChangeAspect="1"/>
          </p:cNvPicPr>
          <p:nvPr/>
        </p:nvPicPr>
        <p:blipFill>
          <a:blip r:embed="rId11"/>
          <a:stretch>
            <a:fillRect/>
          </a:stretch>
        </p:blipFill>
        <p:spPr>
          <a:xfrm>
            <a:off x="8054718" y="1812881"/>
            <a:ext cx="3702212" cy="1838375"/>
          </a:xfrm>
          <a:prstGeom prst="rect">
            <a:avLst/>
          </a:prstGeom>
        </p:spPr>
      </p:pic>
      <p:sp>
        <p:nvSpPr>
          <p:cNvPr id="24" name="Text Placeholder 2">
            <a:extLst>
              <a:ext uri="{FF2B5EF4-FFF2-40B4-BE49-F238E27FC236}">
                <a16:creationId xmlns="" xmlns:a16="http://schemas.microsoft.com/office/drawing/2014/main" id="{AB0AB2AC-B7E6-6849-9AE9-697369407F8F}"/>
              </a:ext>
            </a:extLst>
          </p:cNvPr>
          <p:cNvSpPr txBox="1">
            <a:spLocks/>
          </p:cNvSpPr>
          <p:nvPr/>
        </p:nvSpPr>
        <p:spPr>
          <a:xfrm>
            <a:off x="7977026" y="1530500"/>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6.  Add data to keys</a:t>
            </a:r>
            <a:endParaRPr lang="en-US" sz="1200" dirty="0" smtClean="0">
              <a:solidFill>
                <a:schemeClr val="accent3">
                  <a:lumMod val="25000"/>
                </a:schemeClr>
              </a:solidFill>
              <a:latin typeface="Abadi" panose="020B0604020104020204" pitchFamily="34" charset="0"/>
            </a:endParaRPr>
          </a:p>
        </p:txBody>
      </p:sp>
      <p:sp>
        <p:nvSpPr>
          <p:cNvPr id="25" name="Text Placeholder 2">
            <a:extLst>
              <a:ext uri="{FF2B5EF4-FFF2-40B4-BE49-F238E27FC236}">
                <a16:creationId xmlns="" xmlns:a16="http://schemas.microsoft.com/office/drawing/2014/main" id="{AB0AB2AC-B7E6-6849-9AE9-697369407F8F}"/>
              </a:ext>
            </a:extLst>
          </p:cNvPr>
          <p:cNvSpPr txBox="1">
            <a:spLocks/>
          </p:cNvSpPr>
          <p:nvPr/>
        </p:nvSpPr>
        <p:spPr>
          <a:xfrm>
            <a:off x="7508389" y="4504055"/>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7</a:t>
            </a:r>
            <a:r>
              <a:rPr lang="en-US" sz="1200" dirty="0" smtClean="0">
                <a:solidFill>
                  <a:schemeClr val="accent3">
                    <a:lumMod val="25000"/>
                  </a:schemeClr>
                </a:solidFill>
                <a:latin typeface="Abadi" panose="020B0604020104020204" pitchFamily="34" charset="0"/>
              </a:rPr>
              <a:t>.  Create </a:t>
            </a:r>
            <a:r>
              <a:rPr lang="en-US" sz="1200" dirty="0" err="1" smtClean="0">
                <a:solidFill>
                  <a:schemeClr val="accent3">
                    <a:lumMod val="25000"/>
                  </a:schemeClr>
                </a:solidFill>
                <a:latin typeface="Abadi" panose="020B0604020104020204" pitchFamily="34" charset="0"/>
              </a:rPr>
              <a:t>Dataframe</a:t>
            </a:r>
            <a:endParaRPr lang="en-US" sz="1200" dirty="0" smtClean="0">
              <a:solidFill>
                <a:schemeClr val="accent3">
                  <a:lumMod val="25000"/>
                </a:schemeClr>
              </a:solidFill>
              <a:latin typeface="Abadi" panose="020B0604020104020204" pitchFamily="34" charset="0"/>
            </a:endParaRPr>
          </a:p>
        </p:txBody>
      </p:sp>
      <p:sp>
        <p:nvSpPr>
          <p:cNvPr id="26" name="Text Placeholder 2">
            <a:extLst>
              <a:ext uri="{FF2B5EF4-FFF2-40B4-BE49-F238E27FC236}">
                <a16:creationId xmlns="" xmlns:a16="http://schemas.microsoft.com/office/drawing/2014/main" id="{AB0AB2AC-B7E6-6849-9AE9-697369407F8F}"/>
              </a:ext>
            </a:extLst>
          </p:cNvPr>
          <p:cNvSpPr txBox="1">
            <a:spLocks/>
          </p:cNvSpPr>
          <p:nvPr/>
        </p:nvSpPr>
        <p:spPr>
          <a:xfrm>
            <a:off x="7836094" y="5565993"/>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8</a:t>
            </a:r>
            <a:r>
              <a:rPr lang="en-US" sz="1200" dirty="0" smtClean="0">
                <a:solidFill>
                  <a:schemeClr val="accent3">
                    <a:lumMod val="25000"/>
                  </a:schemeClr>
                </a:solidFill>
                <a:latin typeface="Abadi" panose="020B0604020104020204" pitchFamily="34" charset="0"/>
              </a:rPr>
              <a:t>.  Export to CSV</a:t>
            </a:r>
            <a:endParaRPr lang="en-US" sz="1200" dirty="0" smtClean="0">
              <a:solidFill>
                <a:schemeClr val="accent3">
                  <a:lumMod val="25000"/>
                </a:schemeClr>
              </a:solidFill>
              <a:latin typeface="Abadi" panose="020B0604020104020204" pitchFamily="34" charset="0"/>
            </a:endParaRPr>
          </a:p>
        </p:txBody>
      </p:sp>
      <p:sp>
        <p:nvSpPr>
          <p:cNvPr id="27" name="Text Placeholder 2">
            <a:extLst>
              <a:ext uri="{FF2B5EF4-FFF2-40B4-BE49-F238E27FC236}">
                <a16:creationId xmlns="" xmlns:a16="http://schemas.microsoft.com/office/drawing/2014/main" id="{AB0AB2AC-B7E6-6849-9AE9-697369407F8F}"/>
              </a:ext>
            </a:extLst>
          </p:cNvPr>
          <p:cNvSpPr txBox="1">
            <a:spLocks/>
          </p:cNvSpPr>
          <p:nvPr/>
        </p:nvSpPr>
        <p:spPr>
          <a:xfrm>
            <a:off x="8385458" y="3651257"/>
            <a:ext cx="2397435" cy="2282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600" dirty="0" smtClean="0">
                <a:solidFill>
                  <a:schemeClr val="accent3">
                    <a:lumMod val="25000"/>
                  </a:schemeClr>
                </a:solidFill>
                <a:latin typeface="Abadi" panose="020B0604020104020204" pitchFamily="34" charset="0"/>
              </a:rPr>
              <a:t>Refer to notebook for remainder of code</a:t>
            </a:r>
            <a:endParaRPr lang="en-US" sz="600" dirty="0" smtClean="0">
              <a:solidFill>
                <a:schemeClr val="accent3">
                  <a:lumMod val="25000"/>
                </a:schemeClr>
              </a:solidFill>
              <a:latin typeface="Abadi" panose="020B0604020104020204" pitchFamily="34" charset="0"/>
            </a:endParaRPr>
          </a:p>
        </p:txBody>
      </p:sp>
      <p:pic>
        <p:nvPicPr>
          <p:cNvPr id="28" name="Picture 27"/>
          <p:cNvPicPr>
            <a:picLocks noChangeAspect="1"/>
          </p:cNvPicPr>
          <p:nvPr/>
        </p:nvPicPr>
        <p:blipFill>
          <a:blip r:embed="rId12"/>
          <a:stretch>
            <a:fillRect/>
          </a:stretch>
        </p:blipFill>
        <p:spPr>
          <a:xfrm>
            <a:off x="7516054" y="4814921"/>
            <a:ext cx="4563170" cy="148714"/>
          </a:xfrm>
          <a:prstGeom prst="rect">
            <a:avLst/>
          </a:prstGeom>
        </p:spPr>
      </p:pic>
      <p:pic>
        <p:nvPicPr>
          <p:cNvPr id="29" name="Picture 28"/>
          <p:cNvPicPr>
            <a:picLocks noChangeAspect="1"/>
          </p:cNvPicPr>
          <p:nvPr/>
        </p:nvPicPr>
        <p:blipFill>
          <a:blip r:embed="rId13"/>
          <a:stretch>
            <a:fillRect/>
          </a:stretch>
        </p:blipFill>
        <p:spPr>
          <a:xfrm>
            <a:off x="7828429" y="5857726"/>
            <a:ext cx="3353268" cy="181000"/>
          </a:xfrm>
          <a:prstGeom prst="rect">
            <a:avLst/>
          </a:prstGeom>
        </p:spPr>
      </p:pic>
      <p:cxnSp>
        <p:nvCxnSpPr>
          <p:cNvPr id="31" name="Straight Arrow Connector 30"/>
          <p:cNvCxnSpPr/>
          <p:nvPr/>
        </p:nvCxnSpPr>
        <p:spPr>
          <a:xfrm>
            <a:off x="1402431" y="3265764"/>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439358" y="425803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613999" y="3946063"/>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385458" y="5199243"/>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078120" y="1838771"/>
            <a:ext cx="908664" cy="31037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6491309" y="1756762"/>
            <a:ext cx="1337120" cy="494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p:cNvSpPr/>
          <p:nvPr/>
        </p:nvSpPr>
        <p:spPr>
          <a:xfrm>
            <a:off x="0" y="6427211"/>
            <a:ext cx="7903535"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data wrangling </a:t>
            </a:r>
            <a:r>
              <a:rPr lang="en-US" dirty="0" smtClean="0">
                <a:solidFill>
                  <a:schemeClr val="accent3">
                    <a:lumMod val="25000"/>
                  </a:schemeClr>
                </a:solidFill>
                <a:latin typeface="Abadi" panose="020B0604020104020204" pitchFamily="34" charset="0"/>
                <a:hlinkClick r:id="rId4"/>
              </a:rPr>
              <a:t>notebook</a:t>
            </a:r>
            <a:endParaRPr lang="en-US" dirty="0"/>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177678" y="3126826"/>
            <a:ext cx="3628778" cy="38436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2</a:t>
            </a:r>
            <a:r>
              <a:rPr lang="en-US" sz="1200" dirty="0" smtClean="0">
                <a:solidFill>
                  <a:schemeClr val="accent3">
                    <a:lumMod val="25000"/>
                  </a:schemeClr>
                </a:solidFill>
                <a:latin typeface="Abadi" panose="020B0604020104020204" pitchFamily="34" charset="0"/>
              </a:rPr>
              <a:t>.  Calculate number and occurrence of each orbit</a:t>
            </a:r>
            <a:endParaRPr lang="en-US" sz="1200" dirty="0" smtClean="0">
              <a:solidFill>
                <a:schemeClr val="accent3">
                  <a:lumMod val="25000"/>
                </a:schemeClr>
              </a:solidFill>
              <a:latin typeface="Abadi" panose="020B0604020104020204" pitchFamily="34" charset="0"/>
            </a:endParaRPr>
          </a:p>
        </p:txBody>
      </p:sp>
      <p:cxnSp>
        <p:nvCxnSpPr>
          <p:cNvPr id="7" name="Straight Arrow Connector 6"/>
          <p:cNvCxnSpPr/>
          <p:nvPr/>
        </p:nvCxnSpPr>
        <p:spPr>
          <a:xfrm>
            <a:off x="1454527" y="287014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316429" y="1978638"/>
            <a:ext cx="2172003" cy="200053"/>
          </a:xfrm>
          <a:prstGeom prst="rect">
            <a:avLst/>
          </a:prstGeom>
        </p:spPr>
      </p:pic>
      <p:pic>
        <p:nvPicPr>
          <p:cNvPr id="9" name="Picture 8"/>
          <p:cNvPicPr>
            <a:picLocks noChangeAspect="1"/>
          </p:cNvPicPr>
          <p:nvPr/>
        </p:nvPicPr>
        <p:blipFill>
          <a:blip r:embed="rId6"/>
          <a:stretch>
            <a:fillRect/>
          </a:stretch>
        </p:blipFill>
        <p:spPr>
          <a:xfrm>
            <a:off x="349771" y="2209668"/>
            <a:ext cx="1712946" cy="503807"/>
          </a:xfrm>
          <a:prstGeom prst="rect">
            <a:avLst/>
          </a:prstGeom>
        </p:spPr>
      </p:pic>
      <p:sp>
        <p:nvSpPr>
          <p:cNvPr id="10" name="Text Placeholder 2">
            <a:extLst>
              <a:ext uri="{FF2B5EF4-FFF2-40B4-BE49-F238E27FC236}">
                <a16:creationId xmlns="" xmlns:a16="http://schemas.microsoft.com/office/drawing/2014/main" id="{AB0AB2AC-B7E6-6849-9AE9-697369407F8F}"/>
              </a:ext>
            </a:extLst>
          </p:cNvPr>
          <p:cNvSpPr txBox="1">
            <a:spLocks/>
          </p:cNvSpPr>
          <p:nvPr/>
        </p:nvSpPr>
        <p:spPr>
          <a:xfrm>
            <a:off x="198530" y="1788223"/>
            <a:ext cx="3303126" cy="38436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1.  Calculate number of launches on each site</a:t>
            </a:r>
            <a:endParaRPr lang="en-US" sz="1200" dirty="0" smtClean="0">
              <a:solidFill>
                <a:schemeClr val="accent3">
                  <a:lumMod val="25000"/>
                </a:schemeClr>
              </a:solidFill>
              <a:latin typeface="Abadi" panose="020B0604020104020204" pitchFamily="34" charset="0"/>
            </a:endParaRPr>
          </a:p>
        </p:txBody>
      </p:sp>
      <p:pic>
        <p:nvPicPr>
          <p:cNvPr id="11" name="Picture 10"/>
          <p:cNvPicPr>
            <a:picLocks noChangeAspect="1"/>
          </p:cNvPicPr>
          <p:nvPr/>
        </p:nvPicPr>
        <p:blipFill>
          <a:blip r:embed="rId7"/>
          <a:stretch>
            <a:fillRect/>
          </a:stretch>
        </p:blipFill>
        <p:spPr>
          <a:xfrm>
            <a:off x="349771" y="3456609"/>
            <a:ext cx="1962424" cy="200053"/>
          </a:xfrm>
          <a:prstGeom prst="rect">
            <a:avLst/>
          </a:prstGeom>
        </p:spPr>
      </p:pic>
      <p:pic>
        <p:nvPicPr>
          <p:cNvPr id="12" name="Picture 11"/>
          <p:cNvPicPr>
            <a:picLocks noChangeAspect="1"/>
          </p:cNvPicPr>
          <p:nvPr/>
        </p:nvPicPr>
        <p:blipFill>
          <a:blip r:embed="rId8"/>
          <a:stretch>
            <a:fillRect/>
          </a:stretch>
        </p:blipFill>
        <p:spPr>
          <a:xfrm>
            <a:off x="349771" y="3819812"/>
            <a:ext cx="1762371" cy="1914792"/>
          </a:xfrm>
          <a:prstGeom prst="rect">
            <a:avLst/>
          </a:prstGeom>
        </p:spPr>
      </p:pic>
      <p:sp>
        <p:nvSpPr>
          <p:cNvPr id="13" name="Text Placeholder 2">
            <a:extLst>
              <a:ext uri="{FF2B5EF4-FFF2-40B4-BE49-F238E27FC236}">
                <a16:creationId xmlns="" xmlns:a16="http://schemas.microsoft.com/office/drawing/2014/main" id="{AB0AB2AC-B7E6-6849-9AE9-697369407F8F}"/>
              </a:ext>
            </a:extLst>
          </p:cNvPr>
          <p:cNvSpPr txBox="1">
            <a:spLocks/>
          </p:cNvSpPr>
          <p:nvPr/>
        </p:nvSpPr>
        <p:spPr>
          <a:xfrm>
            <a:off x="4040841" y="1825306"/>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3.  Calculate number and occurrence of mission outcome per orbit type</a:t>
            </a:r>
            <a:endParaRPr lang="en-US" sz="1200" dirty="0" smtClean="0">
              <a:solidFill>
                <a:schemeClr val="accent3">
                  <a:lumMod val="25000"/>
                </a:schemeClr>
              </a:solidFill>
              <a:latin typeface="Abadi" panose="020B0604020104020204" pitchFamily="34" charset="0"/>
            </a:endParaRPr>
          </a:p>
        </p:txBody>
      </p:sp>
      <p:pic>
        <p:nvPicPr>
          <p:cNvPr id="14" name="Picture 13"/>
          <p:cNvPicPr>
            <a:picLocks noChangeAspect="1"/>
          </p:cNvPicPr>
          <p:nvPr/>
        </p:nvPicPr>
        <p:blipFill>
          <a:blip r:embed="rId9"/>
          <a:stretch>
            <a:fillRect/>
          </a:stretch>
        </p:blipFill>
        <p:spPr>
          <a:xfrm>
            <a:off x="4318142" y="2099806"/>
            <a:ext cx="3258005" cy="181000"/>
          </a:xfrm>
          <a:prstGeom prst="rect">
            <a:avLst/>
          </a:prstGeom>
        </p:spPr>
      </p:pic>
      <p:pic>
        <p:nvPicPr>
          <p:cNvPr id="15" name="Picture 14"/>
          <p:cNvPicPr>
            <a:picLocks noChangeAspect="1"/>
          </p:cNvPicPr>
          <p:nvPr/>
        </p:nvPicPr>
        <p:blipFill>
          <a:blip r:embed="rId10"/>
          <a:stretch>
            <a:fillRect/>
          </a:stretch>
        </p:blipFill>
        <p:spPr>
          <a:xfrm>
            <a:off x="4318142" y="2346250"/>
            <a:ext cx="1924319" cy="1457528"/>
          </a:xfrm>
          <a:prstGeom prst="rect">
            <a:avLst/>
          </a:prstGeom>
        </p:spPr>
      </p:pic>
      <p:sp>
        <p:nvSpPr>
          <p:cNvPr id="16" name="Text Placeholder 2">
            <a:extLst>
              <a:ext uri="{FF2B5EF4-FFF2-40B4-BE49-F238E27FC236}">
                <a16:creationId xmlns="" xmlns:a16="http://schemas.microsoft.com/office/drawing/2014/main" id="{AB0AB2AC-B7E6-6849-9AE9-697369407F8F}"/>
              </a:ext>
            </a:extLst>
          </p:cNvPr>
          <p:cNvSpPr txBox="1">
            <a:spLocks/>
          </p:cNvSpPr>
          <p:nvPr/>
        </p:nvSpPr>
        <p:spPr>
          <a:xfrm>
            <a:off x="4040841" y="4150796"/>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4.  Create outcomes lists</a:t>
            </a:r>
            <a:endParaRPr lang="en-US" sz="1200" dirty="0" smtClean="0">
              <a:solidFill>
                <a:schemeClr val="accent3">
                  <a:lumMod val="25000"/>
                </a:schemeClr>
              </a:solidFill>
              <a:latin typeface="Abadi" panose="020B0604020104020204" pitchFamily="34" charset="0"/>
            </a:endParaRPr>
          </a:p>
        </p:txBody>
      </p:sp>
      <p:grpSp>
        <p:nvGrpSpPr>
          <p:cNvPr id="19" name="Group 18"/>
          <p:cNvGrpSpPr/>
          <p:nvPr/>
        </p:nvGrpSpPr>
        <p:grpSpPr>
          <a:xfrm>
            <a:off x="4241624" y="4481480"/>
            <a:ext cx="3734321" cy="386311"/>
            <a:chOff x="4241624" y="4405885"/>
            <a:chExt cx="3734321" cy="386311"/>
          </a:xfrm>
        </p:grpSpPr>
        <p:pic>
          <p:nvPicPr>
            <p:cNvPr id="17" name="Picture 16"/>
            <p:cNvPicPr>
              <a:picLocks noChangeAspect="1"/>
            </p:cNvPicPr>
            <p:nvPr/>
          </p:nvPicPr>
          <p:blipFill>
            <a:blip r:embed="rId11"/>
            <a:stretch>
              <a:fillRect/>
            </a:stretch>
          </p:blipFill>
          <p:spPr>
            <a:xfrm>
              <a:off x="4241624" y="4405885"/>
              <a:ext cx="3572374" cy="181000"/>
            </a:xfrm>
            <a:prstGeom prst="rect">
              <a:avLst/>
            </a:prstGeom>
          </p:spPr>
        </p:pic>
        <p:pic>
          <p:nvPicPr>
            <p:cNvPr id="18" name="Picture 17"/>
            <p:cNvPicPr>
              <a:picLocks noChangeAspect="1"/>
            </p:cNvPicPr>
            <p:nvPr/>
          </p:nvPicPr>
          <p:blipFill>
            <a:blip r:embed="rId12"/>
            <a:stretch>
              <a:fillRect/>
            </a:stretch>
          </p:blipFill>
          <p:spPr>
            <a:xfrm>
              <a:off x="4241624" y="4601669"/>
              <a:ext cx="3734321" cy="190527"/>
            </a:xfrm>
            <a:prstGeom prst="rect">
              <a:avLst/>
            </a:prstGeom>
          </p:spPr>
        </p:pic>
      </p:grpSp>
      <p:sp>
        <p:nvSpPr>
          <p:cNvPr id="20" name="Text Placeholder 2">
            <a:extLst>
              <a:ext uri="{FF2B5EF4-FFF2-40B4-BE49-F238E27FC236}">
                <a16:creationId xmlns="" xmlns:a16="http://schemas.microsoft.com/office/drawing/2014/main" id="{AB0AB2AC-B7E6-6849-9AE9-697369407F8F}"/>
              </a:ext>
            </a:extLst>
          </p:cNvPr>
          <p:cNvSpPr txBox="1">
            <a:spLocks/>
          </p:cNvSpPr>
          <p:nvPr/>
        </p:nvSpPr>
        <p:spPr>
          <a:xfrm>
            <a:off x="4040841" y="5214809"/>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5.  Create a landing outcome label from outcome column</a:t>
            </a:r>
            <a:endParaRPr lang="en-US" sz="1200" dirty="0" smtClean="0">
              <a:solidFill>
                <a:schemeClr val="accent3">
                  <a:lumMod val="25000"/>
                </a:schemeClr>
              </a:solidFill>
              <a:latin typeface="Abadi" panose="020B0604020104020204" pitchFamily="34" charset="0"/>
            </a:endParaRPr>
          </a:p>
        </p:txBody>
      </p:sp>
      <p:pic>
        <p:nvPicPr>
          <p:cNvPr id="21" name="Picture 20"/>
          <p:cNvPicPr>
            <a:picLocks noChangeAspect="1"/>
          </p:cNvPicPr>
          <p:nvPr/>
        </p:nvPicPr>
        <p:blipFill>
          <a:blip r:embed="rId13"/>
          <a:stretch>
            <a:fillRect/>
          </a:stretch>
        </p:blipFill>
        <p:spPr>
          <a:xfrm>
            <a:off x="4318142" y="5441722"/>
            <a:ext cx="5915851" cy="714475"/>
          </a:xfrm>
          <a:prstGeom prst="rect">
            <a:avLst/>
          </a:prstGeom>
        </p:spPr>
      </p:pic>
      <p:pic>
        <p:nvPicPr>
          <p:cNvPr id="22" name="Picture 21"/>
          <p:cNvPicPr>
            <a:picLocks noChangeAspect="1"/>
          </p:cNvPicPr>
          <p:nvPr/>
        </p:nvPicPr>
        <p:blipFill>
          <a:blip r:embed="rId14"/>
          <a:stretch>
            <a:fillRect/>
          </a:stretch>
        </p:blipFill>
        <p:spPr>
          <a:xfrm>
            <a:off x="9165265" y="3763571"/>
            <a:ext cx="2992060" cy="163830"/>
          </a:xfrm>
          <a:prstGeom prst="rect">
            <a:avLst/>
          </a:prstGeom>
        </p:spPr>
      </p:pic>
      <p:sp>
        <p:nvSpPr>
          <p:cNvPr id="23" name="Text Placeholder 2">
            <a:extLst>
              <a:ext uri="{FF2B5EF4-FFF2-40B4-BE49-F238E27FC236}">
                <a16:creationId xmlns="" xmlns:a16="http://schemas.microsoft.com/office/drawing/2014/main" id="{AB0AB2AC-B7E6-6849-9AE9-697369407F8F}"/>
              </a:ext>
            </a:extLst>
          </p:cNvPr>
          <p:cNvSpPr txBox="1">
            <a:spLocks/>
          </p:cNvSpPr>
          <p:nvPr/>
        </p:nvSpPr>
        <p:spPr>
          <a:xfrm>
            <a:off x="8895760" y="3479969"/>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6</a:t>
            </a:r>
            <a:r>
              <a:rPr lang="en-US" sz="1200" dirty="0" smtClean="0">
                <a:solidFill>
                  <a:schemeClr val="accent3">
                    <a:lumMod val="25000"/>
                  </a:schemeClr>
                </a:solidFill>
                <a:latin typeface="Abadi" panose="020B0604020104020204" pitchFamily="34" charset="0"/>
              </a:rPr>
              <a:t>.  Export to file</a:t>
            </a:r>
            <a:endParaRPr lang="en-US" sz="1200" dirty="0" smtClean="0">
              <a:solidFill>
                <a:schemeClr val="accent3">
                  <a:lumMod val="25000"/>
                </a:schemeClr>
              </a:solidFill>
              <a:latin typeface="Abadi" panose="020B0604020104020204" pitchFamily="34" charset="0"/>
            </a:endParaRPr>
          </a:p>
        </p:txBody>
      </p:sp>
      <p:sp>
        <p:nvSpPr>
          <p:cNvPr id="24" name="Text Placeholder 2">
            <a:extLst>
              <a:ext uri="{FF2B5EF4-FFF2-40B4-BE49-F238E27FC236}">
                <a16:creationId xmlns="" xmlns:a16="http://schemas.microsoft.com/office/drawing/2014/main" id="{AB0AB2AC-B7E6-6849-9AE9-697369407F8F}"/>
              </a:ext>
            </a:extLst>
          </p:cNvPr>
          <p:cNvSpPr txBox="1">
            <a:spLocks/>
          </p:cNvSpPr>
          <p:nvPr/>
        </p:nvSpPr>
        <p:spPr>
          <a:xfrm>
            <a:off x="175545" y="1429485"/>
            <a:ext cx="9436288" cy="35082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b="1" dirty="0" smtClean="0">
                <a:solidFill>
                  <a:schemeClr val="accent3">
                    <a:lumMod val="25000"/>
                  </a:schemeClr>
                </a:solidFill>
                <a:latin typeface="Abadi" panose="020B0604020104020204" pitchFamily="34" charset="0"/>
              </a:rPr>
              <a:t>Goal</a:t>
            </a:r>
            <a:r>
              <a:rPr lang="en-US" sz="1600" dirty="0" smtClean="0">
                <a:solidFill>
                  <a:schemeClr val="accent3">
                    <a:lumMod val="25000"/>
                  </a:schemeClr>
                </a:solidFill>
                <a:latin typeface="Abadi" panose="020B0604020104020204" pitchFamily="34" charset="0"/>
              </a:rPr>
              <a:t>: Transform string variables into binary categorical values where 1 = success and 0 = failure</a:t>
            </a:r>
            <a:endParaRPr lang="en-US" sz="1600" dirty="0" smtClean="0">
              <a:solidFill>
                <a:schemeClr val="accent3">
                  <a:lumMod val="25000"/>
                </a:schemeClr>
              </a:solidFill>
              <a:latin typeface="Abadi" panose="020B0604020104020204" pitchFamily="34" charset="0"/>
            </a:endParaRPr>
          </a:p>
        </p:txBody>
      </p:sp>
      <p:cxnSp>
        <p:nvCxnSpPr>
          <p:cNvPr id="25" name="Straight Arrow Connector 24"/>
          <p:cNvCxnSpPr/>
          <p:nvPr/>
        </p:nvCxnSpPr>
        <p:spPr>
          <a:xfrm flipV="1">
            <a:off x="3616480" y="2209668"/>
            <a:ext cx="424361" cy="748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66816" y="389411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51876" y="4958132"/>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8379867" y="3894119"/>
            <a:ext cx="668440" cy="15457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249015" y="1740565"/>
            <a:ext cx="6811004" cy="524170"/>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Scatter Graphs </a:t>
            </a:r>
            <a:r>
              <a:rPr lang="en-US" sz="1200" dirty="0" smtClean="0">
                <a:solidFill>
                  <a:schemeClr val="accent3">
                    <a:lumMod val="25000"/>
                  </a:schemeClr>
                </a:solidFill>
                <a:latin typeface="Abadi"/>
              </a:rPr>
              <a:t>(visualize patterns and correlations between numeric variables)</a:t>
            </a:r>
            <a:endParaRPr lang="en-US" sz="1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p:cNvSpPr/>
          <p:nvPr/>
        </p:nvSpPr>
        <p:spPr>
          <a:xfrm>
            <a:off x="0" y="6427211"/>
            <a:ext cx="7786577"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EDA with data visualization notebook</a:t>
            </a:r>
            <a:endParaRPr lang="en-US" dirty="0"/>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249015" y="3874298"/>
            <a:ext cx="6194316" cy="5241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a:rPr>
              <a:t>Bar Graphs </a:t>
            </a:r>
            <a:r>
              <a:rPr lang="en-US" sz="1200" dirty="0" smtClean="0">
                <a:solidFill>
                  <a:schemeClr val="accent3">
                    <a:lumMod val="25000"/>
                  </a:schemeClr>
                </a:solidFill>
                <a:latin typeface="Abadi"/>
              </a:rPr>
              <a:t>(visualize relationship between numeric and categorical variables)</a:t>
            </a:r>
            <a:endParaRPr lang="en-US" sz="1200" dirty="0">
              <a:solidFill>
                <a:schemeClr val="accent3">
                  <a:lumMod val="25000"/>
                </a:schemeClr>
              </a:solidFill>
              <a:latin typeface="Abadi"/>
            </a:endParaRP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6889450" y="3981316"/>
            <a:ext cx="6194316" cy="5241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a:rPr>
              <a:t>Line Graphs </a:t>
            </a:r>
            <a:r>
              <a:rPr lang="en-US" sz="1200" dirty="0" smtClean="0">
                <a:solidFill>
                  <a:schemeClr val="accent3">
                    <a:lumMod val="25000"/>
                  </a:schemeClr>
                </a:solidFill>
                <a:latin typeface="Abadi"/>
              </a:rPr>
              <a:t>(visualize trend of numeric data over time)</a:t>
            </a:r>
            <a:endParaRPr lang="en-US" sz="1200" dirty="0">
              <a:solidFill>
                <a:schemeClr val="accent3">
                  <a:lumMod val="25000"/>
                </a:schemeClr>
              </a:solidFill>
              <a:latin typeface="Abadi"/>
            </a:endParaRPr>
          </a:p>
        </p:txBody>
      </p:sp>
      <p:pic>
        <p:nvPicPr>
          <p:cNvPr id="8" name="Picture 7"/>
          <p:cNvPicPr>
            <a:picLocks noChangeAspect="1"/>
          </p:cNvPicPr>
          <p:nvPr/>
        </p:nvPicPr>
        <p:blipFill>
          <a:blip r:embed="rId5"/>
          <a:stretch>
            <a:fillRect/>
          </a:stretch>
        </p:blipFill>
        <p:spPr>
          <a:xfrm>
            <a:off x="586077" y="2230797"/>
            <a:ext cx="1532165" cy="1371600"/>
          </a:xfrm>
          <a:prstGeom prst="rect">
            <a:avLst/>
          </a:prstGeom>
        </p:spPr>
      </p:pic>
      <p:pic>
        <p:nvPicPr>
          <p:cNvPr id="9" name="Picture 8"/>
          <p:cNvPicPr>
            <a:picLocks noChangeAspect="1"/>
          </p:cNvPicPr>
          <p:nvPr/>
        </p:nvPicPr>
        <p:blipFill>
          <a:blip r:embed="rId6"/>
          <a:stretch>
            <a:fillRect/>
          </a:stretch>
        </p:blipFill>
        <p:spPr>
          <a:xfrm>
            <a:off x="2308180" y="2230797"/>
            <a:ext cx="1432808" cy="1371600"/>
          </a:xfrm>
          <a:prstGeom prst="rect">
            <a:avLst/>
          </a:prstGeom>
        </p:spPr>
      </p:pic>
      <p:pic>
        <p:nvPicPr>
          <p:cNvPr id="10" name="Picture 9"/>
          <p:cNvPicPr>
            <a:picLocks noChangeAspect="1"/>
          </p:cNvPicPr>
          <p:nvPr/>
        </p:nvPicPr>
        <p:blipFill>
          <a:blip r:embed="rId7"/>
          <a:stretch>
            <a:fillRect/>
          </a:stretch>
        </p:blipFill>
        <p:spPr>
          <a:xfrm>
            <a:off x="3930926" y="2230797"/>
            <a:ext cx="1530705" cy="1371600"/>
          </a:xfrm>
          <a:prstGeom prst="rect">
            <a:avLst/>
          </a:prstGeom>
        </p:spPr>
      </p:pic>
      <p:pic>
        <p:nvPicPr>
          <p:cNvPr id="11" name="Picture 10"/>
          <p:cNvPicPr>
            <a:picLocks noChangeAspect="1"/>
          </p:cNvPicPr>
          <p:nvPr/>
        </p:nvPicPr>
        <p:blipFill>
          <a:blip r:embed="rId8"/>
          <a:stretch>
            <a:fillRect/>
          </a:stretch>
        </p:blipFill>
        <p:spPr>
          <a:xfrm>
            <a:off x="5651569" y="2230797"/>
            <a:ext cx="1542372" cy="1371600"/>
          </a:xfrm>
          <a:prstGeom prst="rect">
            <a:avLst/>
          </a:prstGeom>
        </p:spPr>
      </p:pic>
      <p:pic>
        <p:nvPicPr>
          <p:cNvPr id="13" name="Picture 12"/>
          <p:cNvPicPr>
            <a:picLocks noChangeAspect="1"/>
          </p:cNvPicPr>
          <p:nvPr/>
        </p:nvPicPr>
        <p:blipFill>
          <a:blip r:embed="rId9"/>
          <a:stretch>
            <a:fillRect/>
          </a:stretch>
        </p:blipFill>
        <p:spPr>
          <a:xfrm>
            <a:off x="7383879" y="2230797"/>
            <a:ext cx="1513115" cy="1371600"/>
          </a:xfrm>
          <a:prstGeom prst="rect">
            <a:avLst/>
          </a:prstGeom>
        </p:spPr>
      </p:pic>
      <p:pic>
        <p:nvPicPr>
          <p:cNvPr id="14" name="Picture 13"/>
          <p:cNvPicPr>
            <a:picLocks noChangeAspect="1"/>
          </p:cNvPicPr>
          <p:nvPr/>
        </p:nvPicPr>
        <p:blipFill>
          <a:blip r:embed="rId10"/>
          <a:stretch>
            <a:fillRect/>
          </a:stretch>
        </p:blipFill>
        <p:spPr>
          <a:xfrm>
            <a:off x="953125" y="4400862"/>
            <a:ext cx="2556368" cy="1860220"/>
          </a:xfrm>
          <a:prstGeom prst="rect">
            <a:avLst/>
          </a:prstGeom>
        </p:spPr>
      </p:pic>
      <p:pic>
        <p:nvPicPr>
          <p:cNvPr id="15" name="Picture 14"/>
          <p:cNvPicPr>
            <a:picLocks noChangeAspect="1"/>
          </p:cNvPicPr>
          <p:nvPr/>
        </p:nvPicPr>
        <p:blipFill>
          <a:blip r:embed="rId11"/>
          <a:stretch>
            <a:fillRect/>
          </a:stretch>
        </p:blipFill>
        <p:spPr>
          <a:xfrm>
            <a:off x="9086932" y="2230797"/>
            <a:ext cx="1495071" cy="1371600"/>
          </a:xfrm>
          <a:prstGeom prst="rect">
            <a:avLst/>
          </a:prstGeom>
        </p:spPr>
      </p:pic>
      <p:pic>
        <p:nvPicPr>
          <p:cNvPr id="18" name="Picture 17"/>
          <p:cNvPicPr>
            <a:picLocks noChangeAspect="1"/>
          </p:cNvPicPr>
          <p:nvPr/>
        </p:nvPicPr>
        <p:blipFill>
          <a:blip r:embed="rId12"/>
          <a:stretch>
            <a:fillRect/>
          </a:stretch>
        </p:blipFill>
        <p:spPr>
          <a:xfrm>
            <a:off x="10771940" y="2230797"/>
            <a:ext cx="1259577" cy="1371600"/>
          </a:xfrm>
          <a:prstGeom prst="rect">
            <a:avLst/>
          </a:prstGeom>
        </p:spPr>
      </p:pic>
      <p:pic>
        <p:nvPicPr>
          <p:cNvPr id="19" name="Picture 18"/>
          <p:cNvPicPr>
            <a:picLocks noChangeAspect="1"/>
          </p:cNvPicPr>
          <p:nvPr/>
        </p:nvPicPr>
        <p:blipFill>
          <a:blip r:embed="rId13"/>
          <a:stretch>
            <a:fillRect/>
          </a:stretch>
        </p:blipFill>
        <p:spPr>
          <a:xfrm>
            <a:off x="7880816" y="4505486"/>
            <a:ext cx="2544631" cy="1888467"/>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600"/>
            <a:ext cx="11085292" cy="4786313"/>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SQL </a:t>
            </a:r>
            <a:r>
              <a:rPr lang="en-US" sz="2200" dirty="0">
                <a:solidFill>
                  <a:schemeClr val="accent3">
                    <a:lumMod val="25000"/>
                  </a:schemeClr>
                </a:solidFill>
                <a:latin typeface="Abadi"/>
              </a:rPr>
              <a:t>queries </a:t>
            </a:r>
            <a:r>
              <a:rPr lang="en-US" sz="2200" dirty="0" smtClean="0">
                <a:solidFill>
                  <a:schemeClr val="accent3">
                    <a:lumMod val="25000"/>
                  </a:schemeClr>
                </a:solidFill>
                <a:latin typeface="Abadi"/>
              </a:rPr>
              <a:t>performed:</a:t>
            </a:r>
            <a:endParaRPr lang="en-US" sz="22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a:rPr>
              <a:t>Display the names of the unique launch sites in the space </a:t>
            </a:r>
            <a:r>
              <a:rPr lang="en-US" sz="1600" dirty="0" smtClean="0">
                <a:solidFill>
                  <a:schemeClr val="accent3">
                    <a:lumMod val="25000"/>
                  </a:schemeClr>
                </a:solidFill>
                <a:latin typeface="Abadi" panose="020B0604020104020204"/>
              </a:rPr>
              <a:t>mission</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a:rPr>
              <a:t>Display 5 records where launch sites begin with the string </a:t>
            </a:r>
            <a:r>
              <a:rPr lang="en-US" sz="1600" dirty="0" smtClean="0">
                <a:solidFill>
                  <a:schemeClr val="accent3">
                    <a:lumMod val="25000"/>
                  </a:schemeClr>
                </a:solidFill>
                <a:latin typeface="Abadi" panose="020B0604020104020204"/>
              </a:rPr>
              <a:t>'CCA‘</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a:rPr>
              <a:t>Display the total payload mass carried by boosters launched by NASA (CRS</a:t>
            </a:r>
            <a:r>
              <a:rPr lang="en-US" sz="1600" dirty="0" smtClean="0">
                <a:solidFill>
                  <a:schemeClr val="accent3">
                    <a:lumMod val="25000"/>
                  </a:schemeClr>
                </a:solidFill>
                <a:latin typeface="Abadi" panose="020B0604020104020204"/>
              </a:rPr>
              <a:t>)</a:t>
            </a:r>
          </a:p>
          <a:p>
            <a:pPr marL="800100" lvl="1" indent="-342900">
              <a:lnSpc>
                <a:spcPct val="100000"/>
              </a:lnSpc>
              <a:spcBef>
                <a:spcPts val="1400"/>
              </a:spcBef>
              <a:buFont typeface="+mj-lt"/>
              <a:buAutoNum type="arabicPeriod"/>
            </a:pPr>
            <a:r>
              <a:rPr lang="en-US" sz="1600" dirty="0">
                <a:latin typeface="Abadi" panose="020B0604020104020204"/>
              </a:rPr>
              <a:t>Display average payload mass carried by booster version F9 </a:t>
            </a:r>
            <a:r>
              <a:rPr lang="en-US" sz="1600" dirty="0" smtClean="0">
                <a:latin typeface="Abadi" panose="020B0604020104020204"/>
              </a:rPr>
              <a:t>v1.1</a:t>
            </a:r>
          </a:p>
          <a:p>
            <a:pPr marL="800100" lvl="1" indent="-342900">
              <a:lnSpc>
                <a:spcPct val="100000"/>
              </a:lnSpc>
              <a:spcBef>
                <a:spcPts val="1400"/>
              </a:spcBef>
              <a:buFont typeface="+mj-lt"/>
              <a:buAutoNum type="arabicPeriod"/>
            </a:pPr>
            <a:r>
              <a:rPr lang="en-US" sz="1600" dirty="0">
                <a:latin typeface="Abadi" panose="020B0604020104020204"/>
              </a:rPr>
              <a:t>List the date when the first successful landing outcome in ground pad was </a:t>
            </a:r>
            <a:r>
              <a:rPr lang="en-US" sz="1600" dirty="0" err="1">
                <a:latin typeface="Abadi" panose="020B0604020104020204"/>
              </a:rPr>
              <a:t>acheived</a:t>
            </a:r>
            <a:r>
              <a:rPr lang="en-US" sz="1600" dirty="0">
                <a:latin typeface="Abadi" panose="020B0604020104020204"/>
              </a:rPr>
              <a:t>.</a:t>
            </a:r>
          </a:p>
          <a:p>
            <a:pPr marL="800100" lvl="1" indent="-342900">
              <a:lnSpc>
                <a:spcPct val="100000"/>
              </a:lnSpc>
              <a:spcBef>
                <a:spcPts val="1400"/>
              </a:spcBef>
              <a:buFont typeface="+mj-lt"/>
              <a:buAutoNum type="arabicPeriod"/>
            </a:pPr>
            <a:r>
              <a:rPr lang="en-US" sz="1600" dirty="0">
                <a:latin typeface="Abadi" panose="020B0604020104020204"/>
              </a:rPr>
              <a:t>List the names of the boosters which have success in drone ship and have payload mass greater than 4000 but less than 6000</a:t>
            </a:r>
          </a:p>
          <a:p>
            <a:pPr marL="800100" lvl="1" indent="-342900">
              <a:lnSpc>
                <a:spcPct val="100000"/>
              </a:lnSpc>
              <a:spcBef>
                <a:spcPts val="1400"/>
              </a:spcBef>
              <a:buFont typeface="+mj-lt"/>
              <a:buAutoNum type="arabicPeriod"/>
            </a:pPr>
            <a:r>
              <a:rPr lang="en-US" sz="1600" dirty="0">
                <a:latin typeface="Abadi" panose="020B0604020104020204"/>
              </a:rPr>
              <a:t>List the total number of successful and failure mission </a:t>
            </a:r>
            <a:r>
              <a:rPr lang="en-US" sz="1600" dirty="0" smtClean="0">
                <a:latin typeface="Abadi" panose="020B0604020104020204"/>
              </a:rPr>
              <a:t>outcomes</a:t>
            </a:r>
          </a:p>
          <a:p>
            <a:pPr marL="800100" lvl="1" indent="-342900">
              <a:lnSpc>
                <a:spcPct val="100000"/>
              </a:lnSpc>
              <a:spcBef>
                <a:spcPts val="1400"/>
              </a:spcBef>
              <a:buFont typeface="+mj-lt"/>
              <a:buAutoNum type="arabicPeriod"/>
            </a:pPr>
            <a:r>
              <a:rPr lang="en-US" sz="1600" dirty="0">
                <a:latin typeface="Abadi" panose="020B0604020104020204"/>
              </a:rPr>
              <a:t>List the names of the </a:t>
            </a:r>
            <a:r>
              <a:rPr lang="en-US" sz="1600" dirty="0" err="1">
                <a:latin typeface="Abadi" panose="020B0604020104020204"/>
              </a:rPr>
              <a:t>booster_versions</a:t>
            </a:r>
            <a:r>
              <a:rPr lang="en-US" sz="1600" dirty="0">
                <a:latin typeface="Abadi" panose="020B0604020104020204"/>
              </a:rPr>
              <a:t> which have carried the maximum payload mass. Use a subquery</a:t>
            </a:r>
          </a:p>
          <a:p>
            <a:pPr marL="800100" lvl="1" indent="-342900">
              <a:lnSpc>
                <a:spcPct val="100000"/>
              </a:lnSpc>
              <a:spcBef>
                <a:spcPts val="1400"/>
              </a:spcBef>
              <a:buFont typeface="+mj-lt"/>
              <a:buAutoNum type="arabicPeriod"/>
            </a:pPr>
            <a:r>
              <a:rPr lang="en-US" sz="1600" dirty="0">
                <a:latin typeface="Abadi" panose="020B0604020104020204"/>
              </a:rPr>
              <a:t>List the failed </a:t>
            </a:r>
            <a:r>
              <a:rPr lang="en-US" sz="1600" dirty="0" err="1">
                <a:latin typeface="Abadi" panose="020B0604020104020204"/>
              </a:rPr>
              <a:t>landing_outcomes</a:t>
            </a:r>
            <a:r>
              <a:rPr lang="en-US" sz="1600" dirty="0">
                <a:latin typeface="Abadi" panose="020B0604020104020204"/>
              </a:rPr>
              <a:t> in drone ship, their booster versions, and launch site names for in year 2015</a:t>
            </a:r>
          </a:p>
          <a:p>
            <a:pPr marL="800100" lvl="1" indent="-342900">
              <a:lnSpc>
                <a:spcPct val="100000"/>
              </a:lnSpc>
              <a:spcBef>
                <a:spcPts val="1400"/>
              </a:spcBef>
              <a:buFont typeface="+mj-lt"/>
              <a:buAutoNum type="arabicPeriod"/>
            </a:pPr>
            <a:r>
              <a:rPr lang="en-US" sz="1600" dirty="0">
                <a:latin typeface="Abadi" panose="020B0604020104020204"/>
              </a:rPr>
              <a:t>Rank the count of landing outcomes </a:t>
            </a:r>
            <a:r>
              <a:rPr lang="en-US" sz="1600" dirty="0" smtClean="0">
                <a:latin typeface="Abadi" panose="020B0604020104020204"/>
              </a:rPr>
              <a:t>between </a:t>
            </a:r>
            <a:r>
              <a:rPr lang="en-US" sz="1600" dirty="0">
                <a:latin typeface="Abadi" panose="020B0604020104020204"/>
              </a:rPr>
              <a:t>the date 2010-06-04 and 2017-03-20, in descending order</a:t>
            </a:r>
          </a:p>
          <a:p>
            <a:pPr lvl="1">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p:cNvSpPr/>
          <p:nvPr/>
        </p:nvSpPr>
        <p:spPr>
          <a:xfrm>
            <a:off x="149279" y="6427211"/>
            <a:ext cx="5365571" cy="369332"/>
          </a:xfrm>
          <a:prstGeom prst="rect">
            <a:avLst/>
          </a:prstGeom>
        </p:spPr>
        <p:txBody>
          <a:bodyPr wrap="none">
            <a:spAutoFit/>
          </a:bodyPr>
          <a:lstStyle/>
          <a:p>
            <a:r>
              <a:rPr lang="en-US" dirty="0">
                <a:solidFill>
                  <a:schemeClr val="accent3">
                    <a:lumMod val="25000"/>
                  </a:schemeClr>
                </a:solidFill>
                <a:latin typeface="Abadi" panose="020B0604020104020204" pitchFamily="34" charset="0"/>
                <a:hlinkClick r:id="rId3"/>
              </a:rPr>
              <a:t>GitHub URL of </a:t>
            </a:r>
            <a:r>
              <a:rPr lang="en-US" dirty="0" smtClean="0">
                <a:solidFill>
                  <a:schemeClr val="accent3">
                    <a:lumMod val="25000"/>
                  </a:schemeClr>
                </a:solidFill>
                <a:latin typeface="Abadi" panose="020B0604020104020204" pitchFamily="34" charset="0"/>
                <a:hlinkClick r:id="rId3"/>
              </a:rPr>
              <a:t>completed </a:t>
            </a:r>
            <a:r>
              <a:rPr lang="en-US" dirty="0">
                <a:solidFill>
                  <a:schemeClr val="accent3">
                    <a:lumMod val="25000"/>
                  </a:schemeClr>
                </a:solidFill>
                <a:latin typeface="Abadi" panose="020B0604020104020204" pitchFamily="34" charset="0"/>
                <a:hlinkClick r:id="rId3"/>
              </a:rPr>
              <a:t>EDA with SQL notebook</a:t>
            </a:r>
            <a:endParaRPr lang="en-US" dirty="0"/>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942674"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Folium Map Objects created:</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Circles: created a </a:t>
            </a:r>
            <a:r>
              <a:rPr lang="en-US" sz="1800" dirty="0" smtClean="0">
                <a:solidFill>
                  <a:schemeClr val="accent3">
                    <a:lumMod val="25000"/>
                  </a:schemeClr>
                </a:solidFill>
                <a:latin typeface="Abadi" panose="020B0604020104020204" pitchFamily="34" charset="0"/>
              </a:rPr>
              <a:t>red circle at NASA Johnson Space center and </a:t>
            </a:r>
            <a:r>
              <a:rPr lang="en-US" sz="1800" dirty="0" smtClean="0">
                <a:solidFill>
                  <a:schemeClr val="accent3">
                    <a:lumMod val="25000"/>
                  </a:schemeClr>
                </a:solidFill>
                <a:latin typeface="Abadi" panose="020B0604020104020204" pitchFamily="34" charset="0"/>
              </a:rPr>
              <a:t>created a red circle at each Launch Site using Latitude and Longitude</a:t>
            </a:r>
          </a:p>
          <a:p>
            <a:pPr lvl="1">
              <a:lnSpc>
                <a:spcPct val="100000"/>
              </a:lnSpc>
              <a:spcBef>
                <a:spcPts val="1400"/>
              </a:spcBef>
            </a:pPr>
            <a:r>
              <a:rPr lang="en-US" sz="1800" dirty="0">
                <a:solidFill>
                  <a:schemeClr val="accent3">
                    <a:lumMod val="25000"/>
                  </a:schemeClr>
                </a:solidFill>
                <a:latin typeface="Abadi" panose="020B0604020104020204" pitchFamily="34" charset="0"/>
              </a:rPr>
              <a:t>Markers</a:t>
            </a:r>
            <a:r>
              <a:rPr lang="en-US" sz="1800" dirty="0" smtClean="0">
                <a:solidFill>
                  <a:schemeClr val="accent3">
                    <a:lumMod val="25000"/>
                  </a:schemeClr>
                </a:solidFill>
                <a:latin typeface="Abadi" panose="020B0604020104020204" pitchFamily="34" charset="0"/>
              </a:rPr>
              <a:t>: created markers for each launch and color coded them based on success/failure (green/red). Displayed </a:t>
            </a:r>
            <a:r>
              <a:rPr lang="en-US" sz="1800" dirty="0">
                <a:solidFill>
                  <a:schemeClr val="accent3">
                    <a:lumMod val="25000"/>
                  </a:schemeClr>
                </a:solidFill>
                <a:latin typeface="Abadi" panose="020B0604020104020204" pitchFamily="34" charset="0"/>
              </a:rPr>
              <a:t>popup with Launch Site </a:t>
            </a:r>
            <a:r>
              <a:rPr lang="en-US" sz="1800" dirty="0" smtClean="0">
                <a:solidFill>
                  <a:schemeClr val="accent3">
                    <a:lumMod val="25000"/>
                  </a:schemeClr>
                </a:solidFill>
                <a:latin typeface="Abadi" panose="020B0604020104020204" pitchFamily="34" charset="0"/>
              </a:rPr>
              <a:t>names. Grouped markers in cluster when launches occurred at the same location.</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Lines: Drew a line between a launch site and the coast to determine distance from the coast to the launch site</a:t>
            </a:r>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p:cNvSpPr/>
          <p:nvPr/>
        </p:nvSpPr>
        <p:spPr>
          <a:xfrm>
            <a:off x="0" y="6427211"/>
            <a:ext cx="7159256"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interactive map with Folium map</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3754" y="4672248"/>
            <a:ext cx="3358701" cy="1818331"/>
          </a:xfrm>
          <a:prstGeom prst="rect">
            <a:avLst/>
          </a:prstGeom>
        </p:spPr>
      </p:pic>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223"/>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includes the following:</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Dropdown: Allows user to select Launch Site or all sites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Pie Chart: Displays percentage of successful launches vs failed launched for the selected launch site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Range Slider: Allows user to select payload mass (kg) range to view in chart. They can then observe changes among high/low mass payloads.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Scatter Plot: Allows user to see the correlation between Payload Mass, Launch Outcome (success or failure), and Booster Version.</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p:cNvSpPr/>
          <p:nvPr/>
        </p:nvSpPr>
        <p:spPr>
          <a:xfrm>
            <a:off x="0" y="6545557"/>
            <a:ext cx="4480714" cy="369332"/>
          </a:xfrm>
          <a:prstGeom prst="rect">
            <a:avLst/>
          </a:prstGeom>
        </p:spPr>
        <p:txBody>
          <a:bodyPr wrap="none">
            <a:spAutoFit/>
          </a:bodyPr>
          <a:lstStyle/>
          <a:p>
            <a:r>
              <a:rPr lang="en-US" dirty="0">
                <a:solidFill>
                  <a:schemeClr val="accent3">
                    <a:lumMod val="25000"/>
                  </a:schemeClr>
                </a:solidFill>
                <a:latin typeface="Abadi" panose="020B0604020104020204" pitchFamily="34" charset="0"/>
                <a:hlinkClick r:id="rId4"/>
              </a:rPr>
              <a:t>GitHub URL </a:t>
            </a:r>
            <a:r>
              <a:rPr lang="en-US" dirty="0" smtClean="0">
                <a:solidFill>
                  <a:schemeClr val="accent3">
                    <a:lumMod val="25000"/>
                  </a:schemeClr>
                </a:solidFill>
                <a:latin typeface="Abadi" panose="020B0604020104020204" pitchFamily="34" charset="0"/>
                <a:hlinkClick r:id="rId4"/>
              </a:rPr>
              <a:t>of </a:t>
            </a:r>
            <a:r>
              <a:rPr lang="en-US" dirty="0">
                <a:solidFill>
                  <a:schemeClr val="accent3">
                    <a:lumMod val="25000"/>
                  </a:schemeClr>
                </a:solidFill>
                <a:latin typeface="Abadi" panose="020B0604020104020204" pitchFamily="34" charset="0"/>
                <a:hlinkClick r:id="rId4"/>
              </a:rPr>
              <a:t>completed </a:t>
            </a:r>
            <a:r>
              <a:rPr lang="en-US" dirty="0" err="1">
                <a:solidFill>
                  <a:schemeClr val="accent3">
                    <a:lumMod val="25000"/>
                  </a:schemeClr>
                </a:solidFill>
                <a:latin typeface="Abadi" panose="020B0604020104020204" pitchFamily="34" charset="0"/>
                <a:hlinkClick r:id="rId4"/>
              </a:rPr>
              <a:t>Plotly</a:t>
            </a:r>
            <a:r>
              <a:rPr lang="en-US" dirty="0">
                <a:solidFill>
                  <a:schemeClr val="accent3">
                    <a:lumMod val="25000"/>
                  </a:schemeClr>
                </a:solidFill>
                <a:latin typeface="Abadi" panose="020B0604020104020204" pitchFamily="34" charset="0"/>
                <a:hlinkClick r:id="rId4"/>
              </a:rPr>
              <a:t> Dash lab</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804" y="4682347"/>
            <a:ext cx="4121758" cy="2047876"/>
          </a:xfrm>
          <a:prstGeom prst="rect">
            <a:avLst/>
          </a:prstGeom>
        </p:spPr>
      </p:pic>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a:xfrm>
            <a:off x="10998959" y="6025573"/>
            <a:ext cx="418426" cy="401638"/>
          </a:xfrm>
        </p:spPr>
        <p:txBody>
          <a:bodyPr/>
          <a:lstStyle/>
          <a:p>
            <a:fld id="{5075537C-CA84-1446-933C-8E9D027F9201}" type="slidenum">
              <a:rPr lang="en-US" smtClean="0"/>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6860499" cy="4351338"/>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Predictive Analysis Methodology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Build</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Preprocessing (Load </a:t>
            </a:r>
            <a:r>
              <a:rPr lang="en-US" sz="1400" dirty="0" err="1" smtClean="0">
                <a:solidFill>
                  <a:schemeClr val="accent3">
                    <a:lumMod val="25000"/>
                  </a:schemeClr>
                </a:solidFill>
                <a:latin typeface="Abadi" panose="020B0604020104020204" pitchFamily="34" charset="0"/>
              </a:rPr>
              <a:t>dataframe</a:t>
            </a:r>
            <a:r>
              <a:rPr lang="en-US" sz="1400" dirty="0" smtClean="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Standardize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Split data into Training and Testing sets</a:t>
            </a:r>
          </a:p>
          <a:p>
            <a:pPr lvl="2">
              <a:lnSpc>
                <a:spcPct val="100000"/>
              </a:lnSpc>
              <a:spcBef>
                <a:spcPts val="1400"/>
              </a:spcBef>
            </a:pPr>
            <a:r>
              <a:rPr lang="en-US" sz="1400" dirty="0">
                <a:solidFill>
                  <a:schemeClr val="accent3">
                    <a:lumMod val="25000"/>
                  </a:schemeClr>
                </a:solidFill>
                <a:latin typeface="Abadi" panose="020B0604020104020204" pitchFamily="34" charset="0"/>
              </a:rPr>
              <a:t>Set possible method </a:t>
            </a:r>
            <a:r>
              <a:rPr lang="en-US" sz="1400" dirty="0" smtClean="0">
                <a:solidFill>
                  <a:schemeClr val="accent3">
                    <a:lumMod val="25000"/>
                  </a:schemeClr>
                </a:solidFill>
                <a:latin typeface="Abadi" panose="020B0604020104020204" pitchFamily="34" charset="0"/>
              </a:rPr>
              <a:t>parameters (varies by method: Logistic Regression, Support Vector Machine, Decision Tree Classifier, and K Nearest Neighbors). Define method, find </a:t>
            </a:r>
            <a:r>
              <a:rPr lang="en-US" sz="1400" dirty="0">
                <a:solidFill>
                  <a:schemeClr val="accent3">
                    <a:lumMod val="25000"/>
                  </a:schemeClr>
                </a:solidFill>
                <a:latin typeface="Abadi" panose="020B0604020104020204" pitchFamily="34" charset="0"/>
              </a:rPr>
              <a:t>best parameters using training </a:t>
            </a:r>
            <a:r>
              <a:rPr lang="en-US" sz="1400" dirty="0" smtClean="0">
                <a:solidFill>
                  <a:schemeClr val="accent3">
                    <a:lumMod val="25000"/>
                  </a:schemeClr>
                </a:solidFill>
                <a:latin typeface="Abadi" panose="020B0604020104020204" pitchFamily="34" charset="0"/>
              </a:rPr>
              <a:t>data.</a:t>
            </a:r>
            <a:endParaRPr lang="en-US" sz="14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Evaluate</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Identify </a:t>
            </a:r>
            <a:r>
              <a:rPr lang="en-US" sz="1400" dirty="0">
                <a:solidFill>
                  <a:schemeClr val="accent3">
                    <a:lumMod val="25000"/>
                  </a:schemeClr>
                </a:solidFill>
                <a:latin typeface="Abadi" panose="020B0604020104020204" pitchFamily="34" charset="0"/>
              </a:rPr>
              <a:t>best parameters, calculate accuracy (R2) based on training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Calculating the accuracy (R2) for each method based on the testing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Assess Confusion Matrices to determine what problems each method has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Determine the method that performs best</a:t>
            </a:r>
            <a:endParaRPr lang="en-US" sz="2200" dirty="0" smtClean="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p:cNvSpPr/>
          <p:nvPr/>
        </p:nvSpPr>
        <p:spPr>
          <a:xfrm>
            <a:off x="156811" y="6427211"/>
            <a:ext cx="5134739" cy="369332"/>
          </a:xfrm>
          <a:prstGeom prst="rect">
            <a:avLst/>
          </a:prstGeom>
        </p:spPr>
        <p:txBody>
          <a:bodyPr wrap="non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predictive analysis lab</a:t>
            </a:r>
            <a:endParaRPr lang="en-US" dirty="0"/>
          </a:p>
        </p:txBody>
      </p:sp>
      <p:sp>
        <p:nvSpPr>
          <p:cNvPr id="20" name="Text Placeholder 2">
            <a:extLst>
              <a:ext uri="{FF2B5EF4-FFF2-40B4-BE49-F238E27FC236}">
                <a16:creationId xmlns="" xmlns:a16="http://schemas.microsoft.com/office/drawing/2014/main" id="{AB0AB2AC-B7E6-6849-9AE9-697369407F8F}"/>
              </a:ext>
            </a:extLst>
          </p:cNvPr>
          <p:cNvSpPr txBox="1">
            <a:spLocks/>
          </p:cNvSpPr>
          <p:nvPr/>
        </p:nvSpPr>
        <p:spPr>
          <a:xfrm>
            <a:off x="8451941" y="1844226"/>
            <a:ext cx="3092626" cy="280470"/>
          </a:xfrm>
          <a:prstGeom prst="rect">
            <a:avLst/>
          </a:prstGeom>
          <a:ln>
            <a:solidFill>
              <a:srgbClr val="0B49CB"/>
            </a:solid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Flowchart example for Logistic Regression</a:t>
            </a:r>
            <a:endParaRPr lang="en-US" sz="1200" dirty="0" smtClean="0">
              <a:solidFill>
                <a:schemeClr val="accent3">
                  <a:lumMod val="25000"/>
                </a:schemeClr>
              </a:solidFill>
              <a:latin typeface="Abadi" panose="020B0604020104020204" pitchFamily="34" charset="0"/>
            </a:endParaRPr>
          </a:p>
        </p:txBody>
      </p:sp>
      <p:grpSp>
        <p:nvGrpSpPr>
          <p:cNvPr id="45" name="Group 44"/>
          <p:cNvGrpSpPr/>
          <p:nvPr/>
        </p:nvGrpSpPr>
        <p:grpSpPr>
          <a:xfrm>
            <a:off x="8663554" y="2334782"/>
            <a:ext cx="2669399" cy="618803"/>
            <a:chOff x="8636064" y="2442364"/>
            <a:chExt cx="2669399" cy="618803"/>
          </a:xfrm>
        </p:grpSpPr>
        <p:grpSp>
          <p:nvGrpSpPr>
            <p:cNvPr id="19" name="Group 18"/>
            <p:cNvGrpSpPr/>
            <p:nvPr/>
          </p:nvGrpSpPr>
          <p:grpSpPr>
            <a:xfrm>
              <a:off x="8837864" y="2461222"/>
              <a:ext cx="2161095" cy="402604"/>
              <a:chOff x="8837864" y="2493964"/>
              <a:chExt cx="2161095" cy="402604"/>
            </a:xfrm>
          </p:grpSpPr>
          <p:pic>
            <p:nvPicPr>
              <p:cNvPr id="8" name="Picture 7"/>
              <p:cNvPicPr>
                <a:picLocks noChangeAspect="1"/>
              </p:cNvPicPr>
              <p:nvPr/>
            </p:nvPicPr>
            <p:blipFill>
              <a:blip r:embed="rId5"/>
              <a:stretch>
                <a:fillRect/>
              </a:stretch>
            </p:blipFill>
            <p:spPr>
              <a:xfrm>
                <a:off x="8837864" y="2493964"/>
                <a:ext cx="1660956" cy="209934"/>
              </a:xfrm>
              <a:prstGeom prst="rect">
                <a:avLst/>
              </a:prstGeom>
            </p:spPr>
          </p:pic>
          <p:pic>
            <p:nvPicPr>
              <p:cNvPr id="9" name="Picture 8"/>
              <p:cNvPicPr>
                <a:picLocks noChangeAspect="1"/>
              </p:cNvPicPr>
              <p:nvPr/>
            </p:nvPicPr>
            <p:blipFill rotWithShape="1">
              <a:blip r:embed="rId6"/>
              <a:srcRect l="1167" r="-1167"/>
              <a:stretch/>
            </p:blipFill>
            <p:spPr>
              <a:xfrm>
                <a:off x="8837864" y="2680458"/>
                <a:ext cx="2161095" cy="216110"/>
              </a:xfrm>
              <a:prstGeom prst="rect">
                <a:avLst/>
              </a:prstGeom>
            </p:spPr>
          </p:pic>
        </p:grpSp>
        <p:pic>
          <p:nvPicPr>
            <p:cNvPr id="10" name="Picture 9"/>
            <p:cNvPicPr>
              <a:picLocks noChangeAspect="1"/>
            </p:cNvPicPr>
            <p:nvPr/>
          </p:nvPicPr>
          <p:blipFill rotWithShape="1">
            <a:blip r:embed="rId7"/>
            <a:srcRect t="15513"/>
            <a:stretch/>
          </p:blipFill>
          <p:spPr>
            <a:xfrm>
              <a:off x="8636064" y="2891502"/>
              <a:ext cx="2669399" cy="120429"/>
            </a:xfrm>
            <a:prstGeom prst="rect">
              <a:avLst/>
            </a:prstGeom>
          </p:spPr>
        </p:pic>
        <p:sp>
          <p:nvSpPr>
            <p:cNvPr id="21" name="Rectangle 20"/>
            <p:cNvSpPr/>
            <p:nvPr/>
          </p:nvSpPr>
          <p:spPr>
            <a:xfrm>
              <a:off x="8636064" y="2442364"/>
              <a:ext cx="2669399" cy="6188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p:cNvCxnSpPr/>
          <p:nvPr/>
        </p:nvCxnSpPr>
        <p:spPr>
          <a:xfrm flipV="1">
            <a:off x="5814323" y="2689079"/>
            <a:ext cx="2637618" cy="196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7908867" y="3172379"/>
            <a:ext cx="4235321" cy="223978"/>
            <a:chOff x="7908867" y="3172379"/>
            <a:chExt cx="4235321" cy="223978"/>
          </a:xfrm>
        </p:grpSpPr>
        <p:pic>
          <p:nvPicPr>
            <p:cNvPr id="11" name="Picture 10"/>
            <p:cNvPicPr>
              <a:picLocks noChangeAspect="1"/>
            </p:cNvPicPr>
            <p:nvPr/>
          </p:nvPicPr>
          <p:blipFill>
            <a:blip r:embed="rId8"/>
            <a:stretch>
              <a:fillRect/>
            </a:stretch>
          </p:blipFill>
          <p:spPr>
            <a:xfrm>
              <a:off x="7908867" y="3176372"/>
              <a:ext cx="4200035" cy="179489"/>
            </a:xfrm>
            <a:prstGeom prst="rect">
              <a:avLst/>
            </a:prstGeom>
          </p:spPr>
        </p:pic>
        <p:sp>
          <p:nvSpPr>
            <p:cNvPr id="24" name="Rectangle 23"/>
            <p:cNvSpPr/>
            <p:nvPr/>
          </p:nvSpPr>
          <p:spPr>
            <a:xfrm>
              <a:off x="7908868" y="3172379"/>
              <a:ext cx="4235320" cy="223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a:off x="5095857" y="3266116"/>
            <a:ext cx="2673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500948" y="3748836"/>
            <a:ext cx="325055" cy="24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8021494" y="3558041"/>
            <a:ext cx="4029667" cy="584583"/>
            <a:chOff x="8021494" y="3558041"/>
            <a:chExt cx="4029667" cy="584583"/>
          </a:xfrm>
        </p:grpSpPr>
        <p:pic>
          <p:nvPicPr>
            <p:cNvPr id="12" name="Picture 11"/>
            <p:cNvPicPr>
              <a:picLocks noChangeAspect="1"/>
            </p:cNvPicPr>
            <p:nvPr/>
          </p:nvPicPr>
          <p:blipFill rotWithShape="1">
            <a:blip r:embed="rId9"/>
            <a:srcRect r="22706"/>
            <a:stretch/>
          </p:blipFill>
          <p:spPr>
            <a:xfrm>
              <a:off x="8021494" y="3558041"/>
              <a:ext cx="3974783" cy="565869"/>
            </a:xfrm>
            <a:prstGeom prst="rect">
              <a:avLst/>
            </a:prstGeom>
          </p:spPr>
        </p:pic>
        <p:sp>
          <p:nvSpPr>
            <p:cNvPr id="30" name="Rectangle 29"/>
            <p:cNvSpPr/>
            <p:nvPr/>
          </p:nvSpPr>
          <p:spPr>
            <a:xfrm>
              <a:off x="8021494" y="3558041"/>
              <a:ext cx="4029667" cy="584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8932506" y="4405416"/>
            <a:ext cx="1835351" cy="445645"/>
            <a:chOff x="8932506" y="4405416"/>
            <a:chExt cx="1835351" cy="445645"/>
          </a:xfrm>
        </p:grpSpPr>
        <p:grpSp>
          <p:nvGrpSpPr>
            <p:cNvPr id="15" name="Group 14"/>
            <p:cNvGrpSpPr/>
            <p:nvPr/>
          </p:nvGrpSpPr>
          <p:grpSpPr>
            <a:xfrm>
              <a:off x="8957975" y="4426986"/>
              <a:ext cx="1713752" cy="385457"/>
              <a:chOff x="8177322" y="4337004"/>
              <a:chExt cx="2524477" cy="567805"/>
            </a:xfrm>
          </p:grpSpPr>
          <p:pic>
            <p:nvPicPr>
              <p:cNvPr id="13" name="Picture 12"/>
              <p:cNvPicPr>
                <a:picLocks noChangeAspect="1"/>
              </p:cNvPicPr>
              <p:nvPr/>
            </p:nvPicPr>
            <p:blipFill>
              <a:blip r:embed="rId10"/>
              <a:stretch>
                <a:fillRect/>
              </a:stretch>
            </p:blipFill>
            <p:spPr>
              <a:xfrm>
                <a:off x="8177322" y="4337004"/>
                <a:ext cx="2524477" cy="266737"/>
              </a:xfrm>
              <a:prstGeom prst="rect">
                <a:avLst/>
              </a:prstGeom>
            </p:spPr>
          </p:pic>
          <p:pic>
            <p:nvPicPr>
              <p:cNvPr id="14" name="Picture 13"/>
              <p:cNvPicPr>
                <a:picLocks noChangeAspect="1"/>
              </p:cNvPicPr>
              <p:nvPr/>
            </p:nvPicPr>
            <p:blipFill>
              <a:blip r:embed="rId11"/>
              <a:stretch>
                <a:fillRect/>
              </a:stretch>
            </p:blipFill>
            <p:spPr>
              <a:xfrm>
                <a:off x="8177322" y="4590440"/>
                <a:ext cx="2429214" cy="314369"/>
              </a:xfrm>
              <a:prstGeom prst="rect">
                <a:avLst/>
              </a:prstGeom>
            </p:spPr>
          </p:pic>
        </p:grpSp>
        <p:sp>
          <p:nvSpPr>
            <p:cNvPr id="32" name="Rectangle 31"/>
            <p:cNvSpPr/>
            <p:nvPr/>
          </p:nvSpPr>
          <p:spPr>
            <a:xfrm>
              <a:off x="8932506" y="4405416"/>
              <a:ext cx="1835351" cy="445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694080" y="5149671"/>
            <a:ext cx="2268020" cy="318492"/>
            <a:chOff x="8694080" y="5149671"/>
            <a:chExt cx="2268020" cy="318492"/>
          </a:xfrm>
        </p:grpSpPr>
        <p:pic>
          <p:nvPicPr>
            <p:cNvPr id="17" name="Picture 16"/>
            <p:cNvPicPr>
              <a:picLocks noChangeAspect="1"/>
            </p:cNvPicPr>
            <p:nvPr/>
          </p:nvPicPr>
          <p:blipFill rotWithShape="1">
            <a:blip r:embed="rId12"/>
            <a:srcRect t="12889"/>
            <a:stretch/>
          </p:blipFill>
          <p:spPr>
            <a:xfrm>
              <a:off x="8713975" y="5215897"/>
              <a:ext cx="2159138" cy="201161"/>
            </a:xfrm>
            <a:prstGeom prst="rect">
              <a:avLst/>
            </a:prstGeom>
          </p:spPr>
        </p:pic>
        <p:sp>
          <p:nvSpPr>
            <p:cNvPr id="33" name="Rectangle 32"/>
            <p:cNvSpPr/>
            <p:nvPr/>
          </p:nvSpPr>
          <p:spPr>
            <a:xfrm>
              <a:off x="8694080" y="5149671"/>
              <a:ext cx="2268020" cy="31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8551217" y="5772857"/>
            <a:ext cx="2458666" cy="426831"/>
            <a:chOff x="8551217" y="5772857"/>
            <a:chExt cx="2458666" cy="426831"/>
          </a:xfrm>
        </p:grpSpPr>
        <p:pic>
          <p:nvPicPr>
            <p:cNvPr id="18" name="Picture 17"/>
            <p:cNvPicPr>
              <a:picLocks noChangeAspect="1"/>
            </p:cNvPicPr>
            <p:nvPr/>
          </p:nvPicPr>
          <p:blipFill>
            <a:blip r:embed="rId13"/>
            <a:stretch>
              <a:fillRect/>
            </a:stretch>
          </p:blipFill>
          <p:spPr>
            <a:xfrm>
              <a:off x="8564401" y="5772857"/>
              <a:ext cx="2445482" cy="351911"/>
            </a:xfrm>
            <a:prstGeom prst="rect">
              <a:avLst/>
            </a:prstGeom>
          </p:spPr>
        </p:pic>
        <p:sp>
          <p:nvSpPr>
            <p:cNvPr id="34" name="Rectangle 33"/>
            <p:cNvSpPr/>
            <p:nvPr/>
          </p:nvSpPr>
          <p:spPr>
            <a:xfrm>
              <a:off x="8551217" y="5772857"/>
              <a:ext cx="2458665" cy="426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p:cNvCxnSpPr/>
          <p:nvPr/>
        </p:nvCxnSpPr>
        <p:spPr>
          <a:xfrm flipV="1">
            <a:off x="7378262" y="4608062"/>
            <a:ext cx="1315818" cy="228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511371" y="5233496"/>
            <a:ext cx="989396" cy="1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584365" y="5645072"/>
            <a:ext cx="796584" cy="21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 xmlns:a16="http://schemas.microsoft.com/office/drawing/2014/main" id="{AB0AB2AC-B7E6-6849-9AE9-697369407F8F}"/>
              </a:ext>
            </a:extLst>
          </p:cNvPr>
          <p:cNvSpPr txBox="1">
            <a:spLocks/>
          </p:cNvSpPr>
          <p:nvPr/>
        </p:nvSpPr>
        <p:spPr>
          <a:xfrm>
            <a:off x="9064311" y="6215945"/>
            <a:ext cx="1615356" cy="280470"/>
          </a:xfrm>
          <a:prstGeom prst="rect">
            <a:avLst/>
          </a:prstGeom>
          <a:ln>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800" dirty="0" smtClean="0">
                <a:solidFill>
                  <a:schemeClr val="accent3">
                    <a:lumMod val="25000"/>
                  </a:schemeClr>
                </a:solidFill>
                <a:latin typeface="Abadi" panose="020B0604020104020204" pitchFamily="34" charset="0"/>
              </a:rPr>
              <a:t>Replace </a:t>
            </a:r>
            <a:r>
              <a:rPr lang="en-US" sz="800" dirty="0" err="1" smtClean="0">
                <a:solidFill>
                  <a:schemeClr val="accent3">
                    <a:lumMod val="25000"/>
                  </a:schemeClr>
                </a:solidFill>
                <a:latin typeface="Abadi" panose="020B0604020104020204" pitchFamily="34" charset="0"/>
              </a:rPr>
              <a:t>logreg</a:t>
            </a:r>
            <a:r>
              <a:rPr lang="en-US" sz="800" dirty="0" smtClean="0">
                <a:solidFill>
                  <a:schemeClr val="accent3">
                    <a:lumMod val="25000"/>
                  </a:schemeClr>
                </a:solidFill>
                <a:latin typeface="Abadi" panose="020B0604020104020204" pitchFamily="34" charset="0"/>
              </a:rPr>
              <a:t>_ with </a:t>
            </a:r>
            <a:r>
              <a:rPr lang="en-US" sz="800" dirty="0" err="1" smtClean="0">
                <a:solidFill>
                  <a:schemeClr val="accent3">
                    <a:lumMod val="25000"/>
                  </a:schemeClr>
                </a:solidFill>
                <a:latin typeface="Abadi" panose="020B0604020104020204" pitchFamily="34" charset="0"/>
              </a:rPr>
              <a:t>svm</a:t>
            </a:r>
            <a:r>
              <a:rPr lang="en-US" sz="800" dirty="0" smtClean="0">
                <a:solidFill>
                  <a:schemeClr val="accent3">
                    <a:lumMod val="25000"/>
                  </a:schemeClr>
                </a:solidFill>
                <a:latin typeface="Abadi" panose="020B0604020104020204" pitchFamily="34" charset="0"/>
              </a:rPr>
              <a:t>_, tree_, or </a:t>
            </a:r>
            <a:r>
              <a:rPr lang="en-US" sz="800" dirty="0" err="1" smtClean="0">
                <a:solidFill>
                  <a:schemeClr val="accent3">
                    <a:lumMod val="25000"/>
                  </a:schemeClr>
                </a:solidFill>
                <a:latin typeface="Abadi" panose="020B0604020104020204" pitchFamily="34" charset="0"/>
              </a:rPr>
              <a:t>knn</a:t>
            </a:r>
            <a:r>
              <a:rPr lang="en-US" sz="800" dirty="0" smtClean="0">
                <a:solidFill>
                  <a:schemeClr val="accent3">
                    <a:lumMod val="25000"/>
                  </a:schemeClr>
                </a:solidFill>
                <a:latin typeface="Abadi" panose="020B0604020104020204" pitchFamily="34" charset="0"/>
              </a:rPr>
              <a:t> for other methods and adjust parameters </a:t>
            </a:r>
            <a:endParaRPr lang="en-US" sz="800" dirty="0" smtClean="0">
              <a:solidFill>
                <a:schemeClr val="accent3">
                  <a:lumMod val="25000"/>
                </a:schemeClr>
              </a:solidFill>
              <a:latin typeface="Abadi" panose="020B0604020104020204" pitchFamily="34" charset="0"/>
            </a:endParaRPr>
          </a:p>
        </p:txBody>
      </p:sp>
      <p:cxnSp>
        <p:nvCxnSpPr>
          <p:cNvPr id="66" name="Straight Arrow Connector 65"/>
          <p:cNvCxnSpPr/>
          <p:nvPr/>
        </p:nvCxnSpPr>
        <p:spPr>
          <a:xfrm>
            <a:off x="9695832" y="5465847"/>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793544" y="4851061"/>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9806482" y="4142624"/>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9851138" y="3396357"/>
            <a:ext cx="0" cy="161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9871989" y="2953585"/>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1730018"/>
            <a:ext cx="7849799" cy="4138969"/>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a:t>
            </a:r>
            <a:r>
              <a:rPr lang="en-CA" sz="2200" dirty="0" smtClean="0">
                <a:solidFill>
                  <a:schemeClr val="accent3">
                    <a:lumMod val="25000"/>
                  </a:schemeClr>
                </a:solidFill>
                <a:latin typeface="Abadi" panose="020B0604020104020204" pitchFamily="34" charset="0"/>
              </a:rPr>
              <a:t>Site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each Launch Site, there seems to be more successful launches as Flight Number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70011" y="2758861"/>
            <a:ext cx="10431331" cy="2057687"/>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5" name="Picture 2" descr="https://i.ytimg.com/vi/L0AMQ6kRNMA/maxres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42" y="2183408"/>
            <a:ext cx="5654198" cy="31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each Launch Site, there were more failures with lighter payloads, though heavier payloads may be more recent and have better success due to other learnings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4"/>
          <a:stretch>
            <a:fillRect/>
          </a:stretch>
        </p:blipFill>
        <p:spPr>
          <a:xfrm>
            <a:off x="870808" y="2677709"/>
            <a:ext cx="10450383" cy="2076740"/>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82114"/>
            <a:ext cx="1068796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a:t>
            </a:r>
            <a:r>
              <a:rPr lang="en-US" sz="2200" dirty="0" smtClean="0">
                <a:solidFill>
                  <a:schemeClr val="accent3">
                    <a:lumMod val="25000"/>
                  </a:schemeClr>
                </a:solidFill>
                <a:latin typeface="Abadi" panose="020B0604020104020204" pitchFamily="34" charset="0"/>
              </a:rPr>
              <a:t>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ES-L1, GEO, HEO, and SSO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21725" y="2713602"/>
            <a:ext cx="10012172" cy="1962424"/>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 rates seem to improve for each Orbit type as Flight Number increases. This could be due to the SpaceX team learning more with each successive flight.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40242" y="2613651"/>
            <a:ext cx="11759609" cy="2331771"/>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some orbits, lighter payloads have been correlated with more failures, but that could be attributed to other factors such as experience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84520" y="2719938"/>
            <a:ext cx="10724707" cy="2151562"/>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69757"/>
            <a:ext cx="9616313" cy="381158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 rate has been trending up from 2013-2020, and has reached 90% in 2019 and 84%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883425" y="2768012"/>
            <a:ext cx="9548590" cy="196977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81117547"/>
              </p:ext>
            </p:extLst>
          </p:nvPr>
        </p:nvGraphicFramePr>
        <p:xfrm>
          <a:off x="10545429" y="2740073"/>
          <a:ext cx="1384300" cy="2025650"/>
        </p:xfrm>
        <a:graphic>
          <a:graphicData uri="http://schemas.openxmlformats.org/drawingml/2006/table">
            <a:tbl>
              <a:tblPr>
                <a:tableStyleId>{D113A9D2-9D6B-4929-AA2D-F23B5EE8CBE7}</a:tableStyleId>
              </a:tblPr>
              <a:tblGrid>
                <a:gridCol w="342900"/>
                <a:gridCol w="1041400"/>
              </a:tblGrid>
              <a:tr h="184150">
                <a:tc>
                  <a:txBody>
                    <a:bodyPr/>
                    <a:lstStyle/>
                    <a:p>
                      <a:pPr algn="ctr" fontAlgn="b"/>
                      <a:r>
                        <a:rPr lang="en-US" sz="1100" b="1" u="none" strike="noStrike" dirty="0">
                          <a:effectLst/>
                        </a:rPr>
                        <a:t>Year</a:t>
                      </a:r>
                      <a:endParaRPr lang="en-US" sz="1100" b="1"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u="none" strike="noStrike" dirty="0" err="1">
                          <a:effectLst/>
                        </a:rPr>
                        <a:t>Avg</a:t>
                      </a:r>
                      <a:r>
                        <a:rPr lang="en-US" sz="1100" b="1" u="none" strike="noStrike" dirty="0">
                          <a:effectLst/>
                        </a:rPr>
                        <a:t> Success Rate</a:t>
                      </a:r>
                      <a:endParaRPr lang="en-US" sz="1100" b="1"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2012</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2013</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2014</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2015</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2016</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63%</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83%</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61%</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2019</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84%</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983823" cy="577333"/>
          </a:xfrm>
          <a:prstGeom prst="rect">
            <a:avLst/>
          </a:prstGeom>
        </p:spPr>
        <p:txBody>
          <a:bodyPr>
            <a:normAutofit/>
          </a:bodyPr>
          <a:lstStyle/>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SQL Query</a:t>
            </a: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4"/>
          <a:stretch>
            <a:fillRect/>
          </a:stretch>
        </p:blipFill>
        <p:spPr>
          <a:xfrm>
            <a:off x="829514" y="2703096"/>
            <a:ext cx="3848637" cy="323895"/>
          </a:xfrm>
          <a:prstGeom prst="rect">
            <a:avLst/>
          </a:prstGeom>
        </p:spPr>
      </p:pic>
      <p:pic>
        <p:nvPicPr>
          <p:cNvPr id="6" name="Picture 5"/>
          <p:cNvPicPr>
            <a:picLocks noChangeAspect="1"/>
          </p:cNvPicPr>
          <p:nvPr/>
        </p:nvPicPr>
        <p:blipFill>
          <a:blip r:embed="rId5"/>
          <a:stretch>
            <a:fillRect/>
          </a:stretch>
        </p:blipFill>
        <p:spPr>
          <a:xfrm>
            <a:off x="7304398" y="2402958"/>
            <a:ext cx="1162212" cy="1524213"/>
          </a:xfrm>
          <a:prstGeom prst="rect">
            <a:avLst/>
          </a:prstGeom>
        </p:spPr>
      </p:pic>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Distinct returns unique names from the </a:t>
            </a:r>
            <a:r>
              <a:rPr lang="en-US" sz="2000" dirty="0" err="1" smtClean="0">
                <a:solidFill>
                  <a:schemeClr val="accent3">
                    <a:lumMod val="25000"/>
                  </a:schemeClr>
                </a:solidFill>
                <a:latin typeface="Abadi" panose="020B0604020104020204" pitchFamily="34" charset="0"/>
              </a:rPr>
              <a:t>Launch_Site</a:t>
            </a:r>
            <a:r>
              <a:rPr lang="en-US" sz="2000" dirty="0" smtClean="0">
                <a:solidFill>
                  <a:schemeClr val="accent3">
                    <a:lumMod val="25000"/>
                  </a:schemeClr>
                </a:solidFill>
                <a:latin typeface="Abadi" panose="020B0604020104020204" pitchFamily="34" charset="0"/>
              </a:rPr>
              <a:t> column of the </a:t>
            </a:r>
            <a:r>
              <a:rPr lang="en-US" sz="2000" dirty="0" err="1" smtClean="0">
                <a:solidFill>
                  <a:schemeClr val="accent3">
                    <a:lumMod val="25000"/>
                  </a:schemeClr>
                </a:solidFill>
                <a:latin typeface="Abadi" panose="020B0604020104020204" pitchFamily="34" charset="0"/>
              </a:rPr>
              <a:t>SpaceXTable</a:t>
            </a:r>
            <a:endParaRPr lang="en-US" sz="2000" dirty="0" smtClean="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The asterisk selects all entries that meet the rest of the criteria. “where” and “like” ‘CCA%’ filters entries that being with ‘CCA’ in LAUNCH_SITE. The ‘%’ indicates anything may follow. “limit 5’ selects only the first 5 entries.</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837466" y="2529806"/>
            <a:ext cx="5258534" cy="295316"/>
          </a:xfrm>
          <a:prstGeom prst="rect">
            <a:avLst/>
          </a:prstGeom>
        </p:spPr>
      </p:pic>
      <p:pic>
        <p:nvPicPr>
          <p:cNvPr id="9" name="Picture 8"/>
          <p:cNvPicPr>
            <a:picLocks noChangeAspect="1"/>
          </p:cNvPicPr>
          <p:nvPr/>
        </p:nvPicPr>
        <p:blipFill>
          <a:blip r:embed="rId5"/>
          <a:stretch>
            <a:fillRect/>
          </a:stretch>
        </p:blipFill>
        <p:spPr>
          <a:xfrm>
            <a:off x="6921795" y="2529806"/>
            <a:ext cx="4832844" cy="1191939"/>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This sums all payload masses where the customer is NASA (CRS)</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727687" y="2515515"/>
            <a:ext cx="6573167" cy="304843"/>
          </a:xfrm>
          <a:prstGeom prst="rect">
            <a:avLst/>
          </a:prstGeom>
        </p:spPr>
      </p:pic>
      <p:pic>
        <p:nvPicPr>
          <p:cNvPr id="9" name="Picture 8"/>
          <p:cNvPicPr>
            <a:picLocks noChangeAspect="1"/>
          </p:cNvPicPr>
          <p:nvPr/>
        </p:nvPicPr>
        <p:blipFill>
          <a:blip r:embed="rId5"/>
          <a:stretch>
            <a:fillRect/>
          </a:stretch>
        </p:blipFill>
        <p:spPr>
          <a:xfrm>
            <a:off x="7863668" y="2529804"/>
            <a:ext cx="447737" cy="276264"/>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This averages payload mass for the specific booster version indicated</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571907" y="2402958"/>
            <a:ext cx="6858957" cy="342948"/>
          </a:xfrm>
          <a:prstGeom prst="rect">
            <a:avLst/>
          </a:prstGeom>
        </p:spPr>
      </p:pic>
      <p:pic>
        <p:nvPicPr>
          <p:cNvPr id="9" name="Picture 8"/>
          <p:cNvPicPr>
            <a:picLocks noChangeAspect="1"/>
          </p:cNvPicPr>
          <p:nvPr/>
        </p:nvPicPr>
        <p:blipFill>
          <a:blip r:embed="rId5"/>
          <a:stretch>
            <a:fillRect/>
          </a:stretch>
        </p:blipFill>
        <p:spPr>
          <a:xfrm>
            <a:off x="7492141" y="2455353"/>
            <a:ext cx="371527" cy="238158"/>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Returns earliest date Ground Pad has </a:t>
            </a:r>
            <a:r>
              <a:rPr lang="en-US" sz="2000" dirty="0" err="1" smtClean="0">
                <a:solidFill>
                  <a:schemeClr val="accent3">
                    <a:lumMod val="25000"/>
                  </a:schemeClr>
                </a:solidFill>
                <a:latin typeface="Abadi" panose="020B0604020104020204" pitchFamily="34" charset="0"/>
              </a:rPr>
              <a:t>sucess</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670529" y="2252228"/>
            <a:ext cx="6630325" cy="381053"/>
          </a:xfrm>
          <a:prstGeom prst="rect">
            <a:avLst/>
          </a:prstGeom>
        </p:spPr>
      </p:pic>
      <p:pic>
        <p:nvPicPr>
          <p:cNvPr id="9" name="Picture 8"/>
          <p:cNvPicPr>
            <a:picLocks noChangeAspect="1"/>
          </p:cNvPicPr>
          <p:nvPr/>
        </p:nvPicPr>
        <p:blipFill>
          <a:blip r:embed="rId5"/>
          <a:stretch>
            <a:fillRect/>
          </a:stretch>
        </p:blipFill>
        <p:spPr>
          <a:xfrm>
            <a:off x="7400335" y="2311373"/>
            <a:ext cx="771633" cy="266737"/>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826113" y="1481959"/>
            <a:ext cx="10125191" cy="504496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Overview</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This analysis seeks to identify models that can be used to predict the successful return of the first stage of rockets. This can be used to plan profitability fo</a:t>
            </a:r>
            <a:r>
              <a:rPr lang="en-US" sz="1800" dirty="0" smtClean="0">
                <a:solidFill>
                  <a:schemeClr val="accent3">
                    <a:lumMod val="25000"/>
                  </a:schemeClr>
                </a:solidFill>
                <a:latin typeface="Abadi" panose="020B0604020104020204" pitchFamily="34" charset="0"/>
              </a:rPr>
              <a:t>r Space Y as it emerges onto the market.</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SpaceX REST API call and Web Scraping from Wikipedia with Beautiful Soup were </a:t>
            </a:r>
            <a:r>
              <a:rPr lang="en-US" sz="1800" dirty="0" smtClean="0">
                <a:solidFill>
                  <a:schemeClr val="accent3">
                    <a:lumMod val="25000"/>
                  </a:schemeClr>
                </a:solidFill>
                <a:latin typeface="Abadi" panose="020B0604020104020204" pitchFamily="34" charset="0"/>
              </a:rPr>
              <a:t>used to collect data. The data was then cleaned and wrangled for Exploratory Data Analysis using Visualization and SQL</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Next </a:t>
            </a:r>
            <a:r>
              <a:rPr lang="en-US" sz="1800" dirty="0">
                <a:solidFill>
                  <a:schemeClr val="accent3">
                    <a:lumMod val="25000"/>
                  </a:schemeClr>
                </a:solidFill>
                <a:latin typeface="Abadi" panose="020B0604020104020204" pitchFamily="34" charset="0"/>
              </a:rPr>
              <a:t>interactive visual analytics </a:t>
            </a:r>
            <a:r>
              <a:rPr lang="en-US" sz="1800" dirty="0" smtClean="0">
                <a:solidFill>
                  <a:schemeClr val="accent3">
                    <a:lumMod val="25000"/>
                  </a:schemeClr>
                </a:solidFill>
                <a:latin typeface="Abadi" panose="020B0604020104020204" pitchFamily="34" charset="0"/>
              </a:rPr>
              <a:t>were performed using </a:t>
            </a:r>
            <a:r>
              <a:rPr lang="en-US" sz="1800" dirty="0">
                <a:solidFill>
                  <a:schemeClr val="accent3">
                    <a:lumMod val="25000"/>
                  </a:schemeClr>
                </a:solidFill>
                <a:latin typeface="Abadi" panose="020B0604020104020204" pitchFamily="34" charset="0"/>
              </a:rPr>
              <a:t>Folium </a:t>
            </a:r>
            <a:r>
              <a:rPr lang="en-US" sz="1800" dirty="0" smtClean="0">
                <a:solidFill>
                  <a:schemeClr val="accent3">
                    <a:lumMod val="25000"/>
                  </a:schemeClr>
                </a:solidFill>
                <a:latin typeface="Abadi" panose="020B0604020104020204" pitchFamily="34" charset="0"/>
              </a:rPr>
              <a:t>Map and</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Dash. Lastly predictive </a:t>
            </a:r>
            <a:r>
              <a:rPr lang="en-US" sz="1800" dirty="0">
                <a:solidFill>
                  <a:schemeClr val="accent3">
                    <a:lumMod val="25000"/>
                  </a:schemeClr>
                </a:solidFill>
                <a:latin typeface="Abadi" panose="020B0604020104020204" pitchFamily="34" charset="0"/>
              </a:rPr>
              <a:t>analysis </a:t>
            </a:r>
            <a:r>
              <a:rPr lang="en-US" sz="1800" dirty="0" smtClean="0">
                <a:solidFill>
                  <a:schemeClr val="accent3">
                    <a:lumMod val="25000"/>
                  </a:schemeClr>
                </a:solidFill>
                <a:latin typeface="Abadi" panose="020B0604020104020204" pitchFamily="34" charset="0"/>
              </a:rPr>
              <a:t>was performed using </a:t>
            </a:r>
            <a:r>
              <a:rPr lang="en-US" sz="1800" dirty="0">
                <a:solidFill>
                  <a:schemeClr val="accent3">
                    <a:lumMod val="25000"/>
                  </a:schemeClr>
                </a:solidFill>
                <a:latin typeface="Abadi" panose="020B0604020104020204" pitchFamily="34" charset="0"/>
              </a:rPr>
              <a:t>classification </a:t>
            </a:r>
            <a:r>
              <a:rPr lang="en-US" sz="1800" dirty="0" smtClean="0">
                <a:solidFill>
                  <a:schemeClr val="accent3">
                    <a:lumMod val="25000"/>
                  </a:schemeClr>
                </a:solidFill>
                <a:latin typeface="Abadi" panose="020B0604020104020204" pitchFamily="34" charset="0"/>
              </a:rPr>
              <a:t>models (Logistic Regression, Support Vector Machine, Decision Tree, K Nearest Neighbor).</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Falcon 9 stage 1 has an overall successful return landing rate of 67%, but that varies greatly by launch site, booster version, orbit, and payload mass. The success rate trend has been improving from 2013-2020, and has reached 90% in 2019 and 84% 2020.</a:t>
            </a:r>
          </a:p>
          <a:p>
            <a:pPr lvl="1">
              <a:lnSpc>
                <a:spcPct val="100000"/>
              </a:lnSpc>
              <a:spcBef>
                <a:spcPts val="1400"/>
              </a:spcBef>
            </a:pPr>
            <a:r>
              <a:rPr lang="en-US" sz="1800" dirty="0">
                <a:solidFill>
                  <a:schemeClr val="accent3">
                    <a:lumMod val="25000"/>
                  </a:schemeClr>
                </a:solidFill>
                <a:latin typeface="Abadi" panose="020B0604020104020204" pitchFamily="34" charset="0"/>
              </a:rPr>
              <a:t>The Decision Tree method is the best option for predicting success rates. It had an R2 score of 89% in training and 83% in testing. The 3 other methods (Logistic Regression, Support Vector Machine, and K Nearest Neighbor) all performed similarly with a training R2 of 85% and testing R2 of 83%. </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p:cNvSpPr/>
          <p:nvPr/>
        </p:nvSpPr>
        <p:spPr>
          <a:xfrm>
            <a:off x="6725467" y="6581001"/>
            <a:ext cx="4225837" cy="276999"/>
          </a:xfrm>
          <a:prstGeom prst="rect">
            <a:avLst/>
          </a:prstGeom>
        </p:spPr>
        <p:txBody>
          <a:bodyPr wrap="none">
            <a:spAutoFit/>
          </a:bodyPr>
          <a:lstStyle/>
          <a:p>
            <a:r>
              <a:rPr lang="en-US" sz="1200" dirty="0">
                <a:latin typeface="Abadi" panose="020B0604020104020204"/>
                <a:hlinkClick r:id="rId4"/>
              </a:rPr>
              <a:t>https://github.com/ealter19/Applied-Data-Science-Capstone</a:t>
            </a:r>
            <a:endParaRPr lang="en-US" sz="1200" dirty="0">
              <a:latin typeface="Abadi" panose="020B0604020104020204"/>
            </a:endParaRPr>
          </a:p>
        </p:txBody>
      </p:sp>
      <p:pic>
        <p:nvPicPr>
          <p:cNvPr id="8194" name="Picture 2" descr="https://spaceflightnow.com/falcon9/009/140414recovery/firststage_40022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3250" y="20899"/>
            <a:ext cx="3028749" cy="169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70010" y="2993203"/>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9"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The “where” and “and” terms filter the returns. The “between” term filters to values between 4000 and 6000.</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661229" y="2501226"/>
            <a:ext cx="10869542" cy="314369"/>
          </a:xfrm>
          <a:prstGeom prst="rect">
            <a:avLst/>
          </a:prstGeom>
        </p:spPr>
      </p:pic>
      <p:pic>
        <p:nvPicPr>
          <p:cNvPr id="3" name="Picture 2"/>
          <p:cNvPicPr>
            <a:picLocks noChangeAspect="1"/>
          </p:cNvPicPr>
          <p:nvPr/>
        </p:nvPicPr>
        <p:blipFill>
          <a:blip r:embed="rId5"/>
          <a:stretch>
            <a:fillRect/>
          </a:stretch>
        </p:blipFill>
        <p:spPr>
          <a:xfrm>
            <a:off x="2302078" y="3250604"/>
            <a:ext cx="1314633" cy="1514686"/>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Returns the count of each possible mission outcome</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770011" y="2402958"/>
            <a:ext cx="6096851" cy="238158"/>
          </a:xfrm>
          <a:prstGeom prst="rect">
            <a:avLst/>
          </a:prstGeom>
        </p:spPr>
      </p:pic>
      <p:pic>
        <p:nvPicPr>
          <p:cNvPr id="9" name="Picture 8"/>
          <p:cNvPicPr>
            <a:picLocks noChangeAspect="1"/>
          </p:cNvPicPr>
          <p:nvPr/>
        </p:nvPicPr>
        <p:blipFill>
          <a:blip r:embed="rId5"/>
          <a:stretch>
            <a:fillRect/>
          </a:stretch>
        </p:blipFill>
        <p:spPr>
          <a:xfrm>
            <a:off x="7377831" y="2449144"/>
            <a:ext cx="2391109" cy="1181265"/>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10056030" y="1742594"/>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“max” term finds the highest payload mass. Parenthesis show subquery. Max Payload is 15600kg and 12 booster versions carried that weight. </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770011" y="2402958"/>
            <a:ext cx="9107171" cy="323895"/>
          </a:xfrm>
          <a:prstGeom prst="rect">
            <a:avLst/>
          </a:prstGeom>
        </p:spPr>
      </p:pic>
      <p:pic>
        <p:nvPicPr>
          <p:cNvPr id="9" name="Picture 8"/>
          <p:cNvPicPr>
            <a:picLocks noChangeAspect="1"/>
          </p:cNvPicPr>
          <p:nvPr/>
        </p:nvPicPr>
        <p:blipFill>
          <a:blip r:embed="rId5"/>
          <a:stretch>
            <a:fillRect/>
          </a:stretch>
        </p:blipFill>
        <p:spPr>
          <a:xfrm>
            <a:off x="10267755" y="2402957"/>
            <a:ext cx="913904" cy="313136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3152" y="3404338"/>
            <a:ext cx="4258792" cy="2375607"/>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70010" y="3026398"/>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Returns failed landing outcomes for the Drove Ship in 2015 only</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692889" y="2444069"/>
            <a:ext cx="7935432" cy="352474"/>
          </a:xfrm>
          <a:prstGeom prst="rect">
            <a:avLst/>
          </a:prstGeom>
        </p:spPr>
      </p:pic>
      <p:pic>
        <p:nvPicPr>
          <p:cNvPr id="9" name="Picture 8"/>
          <p:cNvPicPr>
            <a:picLocks noChangeAspect="1"/>
          </p:cNvPicPr>
          <p:nvPr/>
        </p:nvPicPr>
        <p:blipFill>
          <a:blip r:embed="rId5"/>
          <a:stretch>
            <a:fillRect/>
          </a:stretch>
        </p:blipFill>
        <p:spPr>
          <a:xfrm>
            <a:off x="692889" y="3695649"/>
            <a:ext cx="10402752" cy="914528"/>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10161892"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The “Group By” term groups results by landing outcome</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432597" y="2610993"/>
            <a:ext cx="9009115" cy="303082"/>
          </a:xfrm>
          <a:prstGeom prst="rect">
            <a:avLst/>
          </a:prstGeom>
        </p:spPr>
      </p:pic>
      <p:pic>
        <p:nvPicPr>
          <p:cNvPr id="9" name="Picture 8"/>
          <p:cNvPicPr>
            <a:picLocks noChangeAspect="1"/>
          </p:cNvPicPr>
          <p:nvPr/>
        </p:nvPicPr>
        <p:blipFill>
          <a:blip r:embed="rId5"/>
          <a:stretch>
            <a:fillRect/>
          </a:stretch>
        </p:blipFill>
        <p:spPr>
          <a:xfrm>
            <a:off x="9838758" y="2584250"/>
            <a:ext cx="1771897" cy="2810267"/>
          </a:xfrm>
          <a:prstGeom prst="rect">
            <a:avLst/>
          </a:prstGeom>
        </p:spPr>
      </p:pic>
      <p:sp>
        <p:nvSpPr>
          <p:cNvPr id="10" name="Rectangle 9"/>
          <p:cNvSpPr/>
          <p:nvPr/>
        </p:nvSpPr>
        <p:spPr>
          <a:xfrm>
            <a:off x="666307" y="3140884"/>
            <a:ext cx="8945526" cy="923330"/>
          </a:xfrm>
          <a:prstGeom prst="rect">
            <a:avLst/>
          </a:prstGeom>
        </p:spPr>
        <p:txBody>
          <a:bodyPr wrap="square">
            <a:spAutoFit/>
          </a:bodyPr>
          <a:lstStyle/>
          <a:p>
            <a:r>
              <a:rPr lang="en-US" dirty="0"/>
              <a:t>%</a:t>
            </a:r>
            <a:r>
              <a:rPr lang="en-US" dirty="0" err="1"/>
              <a:t>sql</a:t>
            </a:r>
            <a:r>
              <a:rPr lang="en-US" dirty="0"/>
              <a:t> select </a:t>
            </a:r>
            <a:r>
              <a:rPr lang="en-US" dirty="0" err="1"/>
              <a:t>landing__outcome</a:t>
            </a:r>
            <a:r>
              <a:rPr lang="en-US" dirty="0"/>
              <a:t>, count(</a:t>
            </a:r>
            <a:r>
              <a:rPr lang="en-US" dirty="0" err="1"/>
              <a:t>landing__outcome</a:t>
            </a:r>
            <a:r>
              <a:rPr lang="en-US" dirty="0"/>
              <a:t>) from SPACEXTABLE where (date between '2010-06-04' and '2017-03-20') group by </a:t>
            </a:r>
            <a:r>
              <a:rPr lang="en-US" dirty="0" err="1"/>
              <a:t>landing__outcome</a:t>
            </a:r>
            <a:r>
              <a:rPr lang="en-US" dirty="0"/>
              <a:t> order by count(</a:t>
            </a:r>
            <a:r>
              <a:rPr lang="en-US" dirty="0" err="1"/>
              <a:t>landing__outcome</a:t>
            </a:r>
            <a:r>
              <a:rPr lang="en-US" dirty="0"/>
              <a:t>) </a:t>
            </a:r>
            <a:r>
              <a:rPr lang="en-US" dirty="0" err="1"/>
              <a:t>desc</a:t>
            </a:r>
            <a:r>
              <a:rPr lang="en-US" dirty="0"/>
              <a:t>;</a:t>
            </a: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645887"/>
            <a:ext cx="9745589" cy="531075"/>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This map shows all launch sites, and clusters together those that are in close proximity with one another</a:t>
            </a: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of Launch Sites</a:t>
            </a:r>
            <a:endParaRPr lang="en-US" dirty="0">
              <a:solidFill>
                <a:srgbClr val="0B49CB"/>
              </a:solidFill>
              <a:latin typeface="Abad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669522"/>
            <a:ext cx="6971503" cy="3774227"/>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011300"/>
            <a:ext cx="10117730" cy="1729741"/>
          </a:xfrm>
          <a:prstGeom prst="rect">
            <a:avLst/>
          </a:prstGeom>
        </p:spPr>
        <p:txBody>
          <a:bodyPr lIns="91440" tIns="45720" rIns="91440" bIns="45720" anchor="t">
            <a:noAutofit/>
          </a:bodyPr>
          <a:lstStyle/>
          <a:p>
            <a:pPr marL="0" indent="0">
              <a:lnSpc>
                <a:spcPct val="100000"/>
              </a:lnSpc>
              <a:spcBef>
                <a:spcPts val="1400"/>
              </a:spcBef>
              <a:buNone/>
            </a:pPr>
            <a:r>
              <a:rPr lang="en-US" sz="2000" dirty="0" smtClean="0">
                <a:solidFill>
                  <a:schemeClr val="accent3">
                    <a:lumMod val="25000"/>
                  </a:schemeClr>
                </a:solidFill>
                <a:latin typeface="Abadi"/>
              </a:rPr>
              <a:t>This map is zoomed in on the Cape Canaveral Launch Sites. The yellow circle with “26” indicates that 26 launches happened at that spot0, and are clustered together for ease of viewing. To the north east of that circle ther</a:t>
            </a:r>
            <a:r>
              <a:rPr lang="en-US" sz="2000" dirty="0" smtClean="0">
                <a:solidFill>
                  <a:schemeClr val="accent3">
                    <a:lumMod val="25000"/>
                  </a:schemeClr>
                </a:solidFill>
                <a:latin typeface="Abadi"/>
              </a:rPr>
              <a:t>e was a yellow circle marked with a “7”, indicating that 7 launches happened at that spot. In the screenshot above, I’ve clicked on that circle to reveal the 7 individual launches as their own markers. Each marker is colored either green for success or red for failure.</a:t>
            </a: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Marker Clusters</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922" y="1445839"/>
            <a:ext cx="6474948" cy="3565461"/>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4816549"/>
            <a:ext cx="8597827" cy="1188964"/>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This screenshot show two clusters of launches on the left, and a line shows the distance between the CCAFS SLC-40 site and the coast, and indicates that it is 0.90 KM away.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Distances</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601" y="1514379"/>
            <a:ext cx="7048862" cy="3302170"/>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6" y="1509822"/>
            <a:ext cx="10399485" cy="50079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Project Background and context</a:t>
            </a:r>
          </a:p>
          <a:p>
            <a:pPr lvl="1">
              <a:spcBef>
                <a:spcPts val="1400"/>
              </a:spcBef>
            </a:pPr>
            <a:r>
              <a:rPr lang="en-US" sz="1800" dirty="0" smtClean="0">
                <a:solidFill>
                  <a:schemeClr val="accent3">
                    <a:lumMod val="25000"/>
                  </a:schemeClr>
                </a:solidFill>
                <a:latin typeface="Abadi" panose="020B0604020104020204" pitchFamily="34" charset="0"/>
              </a:rPr>
              <a:t>Space </a:t>
            </a:r>
            <a:r>
              <a:rPr lang="en-US" sz="1800" dirty="0" smtClean="0">
                <a:solidFill>
                  <a:schemeClr val="accent3">
                    <a:lumMod val="25000"/>
                  </a:schemeClr>
                </a:solidFill>
                <a:latin typeface="Abadi" panose="020B0604020104020204" pitchFamily="34" charset="0"/>
              </a:rPr>
              <a:t>Y is a new rocket company seeking to compete with Space X</a:t>
            </a:r>
          </a:p>
          <a:p>
            <a:pPr lvl="1">
              <a:spcBef>
                <a:spcPts val="1400"/>
              </a:spcBef>
            </a:pPr>
            <a:r>
              <a:rPr lang="en-US" sz="1800" dirty="0" smtClean="0">
                <a:solidFill>
                  <a:schemeClr val="accent3">
                    <a:lumMod val="25000"/>
                  </a:schemeClr>
                </a:solidFill>
                <a:latin typeface="Abadi" panose="020B0604020104020204" pitchFamily="34" charset="0"/>
              </a:rPr>
              <a:t>Space Y needs to analyze the success of Space X to understand its challenges</a:t>
            </a:r>
          </a:p>
          <a:p>
            <a:pPr lvl="1">
              <a:spcBef>
                <a:spcPts val="1400"/>
              </a:spcBef>
            </a:pPr>
            <a:r>
              <a:rPr lang="en-US" sz="1800" dirty="0" smtClean="0">
                <a:solidFill>
                  <a:schemeClr val="accent3">
                    <a:lumMod val="25000"/>
                  </a:schemeClr>
                </a:solidFill>
                <a:latin typeface="Abadi" panose="020B0604020104020204" pitchFamily="34" charset="0"/>
              </a:rPr>
              <a:t>The Falcon 9 is a Space X rocket that consists of two stages and a fairings. </a:t>
            </a:r>
          </a:p>
          <a:p>
            <a:pPr lvl="2">
              <a:spcBef>
                <a:spcPts val="1400"/>
              </a:spcBef>
            </a:pPr>
            <a:r>
              <a:rPr lang="en-US" sz="1400" dirty="0" smtClean="0">
                <a:solidFill>
                  <a:schemeClr val="accent3">
                    <a:lumMod val="25000"/>
                  </a:schemeClr>
                </a:solidFill>
                <a:latin typeface="Abadi" panose="020B0604020104020204" pitchFamily="34" charset="0"/>
              </a:rPr>
              <a:t>Stage 1 is the lower portion of the </a:t>
            </a:r>
            <a:r>
              <a:rPr lang="en-US" sz="1400" dirty="0" err="1" smtClean="0">
                <a:solidFill>
                  <a:schemeClr val="accent3">
                    <a:lumMod val="25000"/>
                  </a:schemeClr>
                </a:solidFill>
                <a:latin typeface="Abadi" panose="020B0604020104020204" pitchFamily="34" charset="0"/>
              </a:rPr>
              <a:t>Faclon</a:t>
            </a:r>
            <a:r>
              <a:rPr lang="en-US" sz="1400" dirty="0" smtClean="0">
                <a:solidFill>
                  <a:schemeClr val="accent3">
                    <a:lumMod val="25000"/>
                  </a:schemeClr>
                </a:solidFill>
                <a:latin typeface="Abadi" panose="020B0604020104020204" pitchFamily="34" charset="0"/>
              </a:rPr>
              <a:t> 9 and has engines that launch it off the launch pad and into the upper atmosphere, where it disconnects from the rest of the rocket. </a:t>
            </a:r>
          </a:p>
          <a:p>
            <a:pPr lvl="2">
              <a:spcBef>
                <a:spcPts val="1400"/>
              </a:spcBef>
            </a:pPr>
            <a:r>
              <a:rPr lang="en-US" sz="1400" dirty="0" smtClean="0">
                <a:solidFill>
                  <a:schemeClr val="accent3">
                    <a:lumMod val="25000"/>
                  </a:schemeClr>
                </a:solidFill>
                <a:latin typeface="Abadi" panose="020B0604020104020204" pitchFamily="34" charset="0"/>
              </a:rPr>
              <a:t>Stage 2 is in the middle of the rocket and has its own engines that fire after Stage 1 separates in order to position the payload in the necessary orbit around Earth. It then disconnects.</a:t>
            </a:r>
          </a:p>
          <a:p>
            <a:pPr lvl="2">
              <a:spcBef>
                <a:spcPts val="1400"/>
              </a:spcBef>
            </a:pPr>
            <a:r>
              <a:rPr lang="en-US" sz="1400" dirty="0">
                <a:solidFill>
                  <a:schemeClr val="accent3">
                    <a:lumMod val="25000"/>
                  </a:schemeClr>
                </a:solidFill>
                <a:latin typeface="Abadi" panose="020B0604020104020204" pitchFamily="34" charset="0"/>
              </a:rPr>
              <a:t>The fairings is the capsule at the top of the rocket that contains </a:t>
            </a:r>
            <a:r>
              <a:rPr lang="en-US" sz="1400" dirty="0" smtClean="0">
                <a:solidFill>
                  <a:schemeClr val="accent3">
                    <a:lumMod val="25000"/>
                  </a:schemeClr>
                </a:solidFill>
                <a:latin typeface="Abadi" panose="020B0604020104020204" pitchFamily="34" charset="0"/>
              </a:rPr>
              <a:t>and protects the </a:t>
            </a:r>
            <a:r>
              <a:rPr lang="en-US" sz="1400" dirty="0">
                <a:solidFill>
                  <a:schemeClr val="accent3">
                    <a:lumMod val="25000"/>
                  </a:schemeClr>
                </a:solidFill>
                <a:latin typeface="Abadi" panose="020B0604020104020204" pitchFamily="34" charset="0"/>
              </a:rPr>
              <a:t>payload (e.g. satellites), and releases </a:t>
            </a:r>
            <a:r>
              <a:rPr lang="en-US" sz="1400" dirty="0" smtClean="0">
                <a:solidFill>
                  <a:schemeClr val="accent3">
                    <a:lumMod val="25000"/>
                  </a:schemeClr>
                </a:solidFill>
                <a:latin typeface="Abadi" panose="020B0604020104020204" pitchFamily="34" charset="0"/>
              </a:rPr>
              <a:t>it into </a:t>
            </a:r>
            <a:r>
              <a:rPr lang="en-US" sz="1400" dirty="0">
                <a:solidFill>
                  <a:schemeClr val="accent3">
                    <a:lumMod val="25000"/>
                  </a:schemeClr>
                </a:solidFill>
                <a:latin typeface="Abadi" panose="020B0604020104020204" pitchFamily="34" charset="0"/>
              </a:rPr>
              <a:t>orbit when in the correct </a:t>
            </a:r>
            <a:r>
              <a:rPr lang="en-US" sz="1400" dirty="0" smtClean="0">
                <a:solidFill>
                  <a:schemeClr val="accent3">
                    <a:lumMod val="25000"/>
                  </a:schemeClr>
                </a:solidFill>
                <a:latin typeface="Abadi" panose="020B0604020104020204" pitchFamily="34" charset="0"/>
              </a:rPr>
              <a:t>position.</a:t>
            </a:r>
          </a:p>
          <a:p>
            <a:pPr lvl="1">
              <a:spcBef>
                <a:spcPts val="1400"/>
              </a:spcBef>
            </a:pPr>
            <a:r>
              <a:rPr lang="en-US" sz="1800" dirty="0" smtClean="0">
                <a:solidFill>
                  <a:schemeClr val="accent3">
                    <a:lumMod val="25000"/>
                  </a:schemeClr>
                </a:solidFill>
                <a:latin typeface="Abadi" panose="020B0604020104020204" pitchFamily="34" charset="0"/>
              </a:rPr>
              <a:t>Space X is unique in the space industry because Stage 1 is capable of returning to Earth for reuse in future missions. This can save a significant amount of money and increase Space X’s profitability.</a:t>
            </a:r>
          </a:p>
          <a:p>
            <a:pPr lvl="1">
              <a:spcBef>
                <a:spcPts val="1400"/>
              </a:spcBef>
            </a:pPr>
            <a:r>
              <a:rPr lang="en-US" sz="1800" dirty="0" smtClean="0">
                <a:solidFill>
                  <a:schemeClr val="accent3">
                    <a:lumMod val="25000"/>
                  </a:schemeClr>
                </a:solidFill>
                <a:latin typeface="Abadi" panose="020B0604020104020204" pitchFamily="34" charset="0"/>
              </a:rPr>
              <a:t>In this analysis we will examine the success rates of Falcon 9’s Stage 1 safe return to Earth. We will build models to predict success rates based off of numerous factors.</a:t>
            </a:r>
          </a:p>
          <a:p>
            <a:pPr lvl="1">
              <a:spcBef>
                <a:spcPts val="1400"/>
              </a:spcBef>
            </a:pPr>
            <a:r>
              <a:rPr lang="en-US" sz="1800" dirty="0" smtClean="0">
                <a:solidFill>
                  <a:schemeClr val="accent3">
                    <a:lumMod val="25000"/>
                  </a:schemeClr>
                </a:solidFill>
                <a:latin typeface="Abadi" panose="020B0604020104020204" pitchFamily="34" charset="0"/>
              </a:rPr>
              <a:t>These results will help Space Y business leaders decide how to best set up their business for success.</a:t>
            </a:r>
            <a:endParaRPr lang="en-US" sz="1800" dirty="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Problems to answer</a:t>
            </a:r>
          </a:p>
          <a:p>
            <a:pPr lvl="1">
              <a:spcBef>
                <a:spcPts val="1400"/>
              </a:spcBef>
            </a:pPr>
            <a:r>
              <a:rPr lang="en-US" sz="1800" dirty="0" smtClean="0">
                <a:solidFill>
                  <a:schemeClr val="accent3">
                    <a:lumMod val="25000"/>
                  </a:schemeClr>
                </a:solidFill>
                <a:latin typeface="Abadi" panose="020B0604020104020204" pitchFamily="34" charset="0"/>
              </a:rPr>
              <a:t>What are the Falcon 9 success rates under various conditions (payload mass, launch site, orbit, </a:t>
            </a:r>
            <a:r>
              <a:rPr lang="en-US" sz="1800" dirty="0" err="1" smtClean="0">
                <a:solidFill>
                  <a:schemeClr val="accent3">
                    <a:lumMod val="25000"/>
                  </a:schemeClr>
                </a:solidFill>
                <a:latin typeface="Abadi" panose="020B0604020104020204" pitchFamily="34" charset="0"/>
              </a:rPr>
              <a:t>etc</a:t>
            </a:r>
            <a:r>
              <a:rPr lang="en-US" sz="1800" dirty="0" smtClean="0">
                <a:solidFill>
                  <a:schemeClr val="accent3">
                    <a:lumMod val="25000"/>
                  </a:schemeClr>
                </a:solidFill>
                <a:latin typeface="Abadi" panose="020B0604020104020204" pitchFamily="34" charset="0"/>
              </a:rPr>
              <a:t>)?</a:t>
            </a:r>
          </a:p>
          <a:p>
            <a:pPr lvl="1">
              <a:spcBef>
                <a:spcPts val="1400"/>
              </a:spcBef>
            </a:pPr>
            <a:r>
              <a:rPr lang="en-US" sz="1800" dirty="0" smtClean="0">
                <a:solidFill>
                  <a:schemeClr val="accent3">
                    <a:lumMod val="25000"/>
                  </a:schemeClr>
                </a:solidFill>
                <a:latin typeface="Abadi" panose="020B0604020104020204" pitchFamily="34" charset="0"/>
              </a:rPr>
              <a:t>What models can best predict Falcon 9 successful </a:t>
            </a:r>
            <a:r>
              <a:rPr lang="en-US" sz="1800" dirty="0" err="1" smtClean="0">
                <a:solidFill>
                  <a:schemeClr val="accent3">
                    <a:lumMod val="25000"/>
                  </a:schemeClr>
                </a:solidFill>
                <a:latin typeface="Abadi" panose="020B0604020104020204" pitchFamily="34" charset="0"/>
              </a:rPr>
              <a:t>relandings</a:t>
            </a:r>
            <a:r>
              <a:rPr lang="en-US" sz="1800" dirty="0" smtClean="0">
                <a:solidFill>
                  <a:schemeClr val="accent3">
                    <a:lumMod val="25000"/>
                  </a:schemeClr>
                </a:solidFill>
                <a:latin typeface="Abadi" panose="020B0604020104020204" pitchFamily="34" charset="0"/>
              </a:rPr>
              <a:t>?</a:t>
            </a:r>
          </a:p>
          <a:p>
            <a:pPr lvl="1">
              <a:spcBef>
                <a:spcPts val="1400"/>
              </a:spcBef>
            </a:pPr>
            <a:endParaRPr lang="en-US" sz="1800" dirty="0" smtClean="0">
              <a:solidFill>
                <a:schemeClr val="accent3">
                  <a:lumMod val="25000"/>
                </a:schemeClr>
              </a:solidFill>
              <a:latin typeface="Abadi" panose="020B0604020104020204" pitchFamily="34" charset="0"/>
            </a:endParaRPr>
          </a:p>
        </p:txBody>
      </p:sp>
      <p:sp>
        <p:nvSpPr>
          <p:cNvPr id="3" name="Rectangle 2"/>
          <p:cNvSpPr/>
          <p:nvPr/>
        </p:nvSpPr>
        <p:spPr>
          <a:xfrm>
            <a:off x="8506576" y="6427211"/>
            <a:ext cx="2557110" cy="369332"/>
          </a:xfrm>
          <a:prstGeom prst="rect">
            <a:avLst/>
          </a:prstGeom>
        </p:spPr>
        <p:txBody>
          <a:bodyPr wrap="none">
            <a:spAutoFit/>
          </a:bodyPr>
          <a:lstStyle/>
          <a:p>
            <a:pPr>
              <a:lnSpc>
                <a:spcPct val="100000"/>
              </a:lnSpc>
              <a:spcBef>
                <a:spcPts val="1400"/>
              </a:spcBef>
            </a:pPr>
            <a:r>
              <a:rPr lang="en-US" dirty="0">
                <a:solidFill>
                  <a:schemeClr val="accent3">
                    <a:lumMod val="25000"/>
                  </a:schemeClr>
                </a:solidFill>
                <a:latin typeface="Abadi" panose="020B0604020104020204" pitchFamily="34" charset="0"/>
                <a:hlinkClick r:id="rId4"/>
              </a:rPr>
              <a:t>GitHub Repository Link</a:t>
            </a:r>
            <a:endParaRPr lang="en-US" dirty="0">
              <a:solidFill>
                <a:schemeClr val="accent3">
                  <a:lumMod val="25000"/>
                </a:schemeClr>
              </a:solidFill>
              <a:latin typeface="Abadi"/>
            </a:endParaRPr>
          </a:p>
        </p:txBody>
      </p:sp>
      <p:pic>
        <p:nvPicPr>
          <p:cNvPr id="3074" name="Picture 2" descr="https://wevolver-project-images.s3.us-west-1.amazonaws.com/0.7ey7in4tbju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6576" y="538649"/>
            <a:ext cx="3652235" cy="228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459649"/>
            <a:ext cx="9745589" cy="945744"/>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In this dashboard, the dropdown is filtered to “All Sites” and the Pie Chart is showing the breakdown of successful launches across the 4 Launch Sites, for the entire Payload Range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Launches by Launch Site in Dashboard</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458" y="1355140"/>
            <a:ext cx="7835216" cy="3884652"/>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5209953"/>
            <a:ext cx="10551583" cy="96701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Kennedy Space Center Launch Complex </a:t>
            </a:r>
            <a:r>
              <a:rPr lang="en-US" sz="2200" dirty="0" smtClean="0">
                <a:solidFill>
                  <a:schemeClr val="accent3">
                    <a:lumMod val="25000"/>
                  </a:schemeClr>
                </a:solidFill>
                <a:latin typeface="Abadi"/>
              </a:rPr>
              <a:t>39A (KSC LC-39A) had a success rate of 76.9%, which is higher than any other launch site measured in this analysis.</a:t>
            </a:r>
            <a:endParaRPr lang="en-US" dirty="0"/>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KSC LC-39A has the highest success rate</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538" y="1355869"/>
            <a:ext cx="7541039" cy="3746730"/>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5733454"/>
            <a:ext cx="10192156" cy="584237"/>
          </a:xfrm>
          <a:prstGeom prst="rect">
            <a:avLst/>
          </a:prstGeom>
        </p:spPr>
        <p:txBody>
          <a:bodyPr lIns="91440" tIns="45720" rIns="91440" bIns="45720" anchor="t">
            <a:noAutofit/>
          </a:bodyPr>
          <a:lstStyle/>
          <a:p>
            <a:pPr marL="0" indent="0">
              <a:lnSpc>
                <a:spcPct val="100000"/>
              </a:lnSpc>
              <a:spcBef>
                <a:spcPts val="1400"/>
              </a:spcBef>
              <a:buNone/>
            </a:pPr>
            <a:r>
              <a:rPr lang="en-US" sz="1600" dirty="0" smtClean="0">
                <a:solidFill>
                  <a:schemeClr val="accent3">
                    <a:lumMod val="25000"/>
                  </a:schemeClr>
                </a:solidFill>
                <a:latin typeface="Abadi"/>
              </a:rPr>
              <a:t>The top chart uses the range slider to show payload mass 0-5000 kg for all booster types. The bottom chart show the same but for 5000-1000 kg. For lighter payloads, FT seems to have a very high success rate, while v1.1 has a low success rate. For heavy payloads, both booster types have low success rates.</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Outcomes for all sites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1746820" y="1526408"/>
            <a:ext cx="7252137" cy="1907043"/>
          </a:xfrm>
          <a:prstGeom prst="rect">
            <a:avLst/>
          </a:prstGeom>
        </p:spPr>
      </p:pic>
      <p:pic>
        <p:nvPicPr>
          <p:cNvPr id="4" name="Picture 3"/>
          <p:cNvPicPr>
            <a:picLocks noChangeAspect="1"/>
          </p:cNvPicPr>
          <p:nvPr/>
        </p:nvPicPr>
        <p:blipFill>
          <a:blip r:embed="rId5"/>
          <a:stretch>
            <a:fillRect/>
          </a:stretch>
        </p:blipFill>
        <p:spPr>
          <a:xfrm>
            <a:off x="1746819" y="3650569"/>
            <a:ext cx="7252137" cy="1903397"/>
          </a:xfrm>
          <a:prstGeom prst="rect">
            <a:avLst/>
          </a:prstGeom>
        </p:spPr>
      </p:pic>
      <p:sp>
        <p:nvSpPr>
          <p:cNvPr id="7" name="Content Placeholder 4">
            <a:extLst>
              <a:ext uri="{FF2B5EF4-FFF2-40B4-BE49-F238E27FC236}">
                <a16:creationId xmlns="" xmlns:a16="http://schemas.microsoft.com/office/drawing/2014/main" id="{85D9F803-CDBC-C74C-AF1B-2B5937D1C241}"/>
              </a:ext>
            </a:extLst>
          </p:cNvPr>
          <p:cNvSpPr txBox="1">
            <a:spLocks/>
          </p:cNvSpPr>
          <p:nvPr/>
        </p:nvSpPr>
        <p:spPr>
          <a:xfrm>
            <a:off x="4030736" y="3462784"/>
            <a:ext cx="3741664" cy="3755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smtClean="0">
                <a:solidFill>
                  <a:schemeClr val="accent3">
                    <a:lumMod val="25000"/>
                  </a:schemeClr>
                </a:solidFill>
                <a:latin typeface="Abadi"/>
              </a:rPr>
              <a:t>Heavy Payload (5000 – 10000 kg)</a:t>
            </a:r>
            <a:endParaRPr lang="en-US" sz="1400" b="1" dirty="0" smtClean="0">
              <a:solidFill>
                <a:schemeClr val="accent3">
                  <a:lumMod val="25000"/>
                </a:schemeClr>
              </a:solidFill>
              <a:latin typeface="Abadi" panose="020B0604020104020204" pitchFamily="34" charset="0"/>
            </a:endParaRPr>
          </a:p>
          <a:p>
            <a:pPr>
              <a:lnSpc>
                <a:spcPct val="100000"/>
              </a:lnSpc>
              <a:spcBef>
                <a:spcPts val="1400"/>
              </a:spcBef>
            </a:pPr>
            <a:endParaRPr lang="en-US" sz="14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85D9F803-CDBC-C74C-AF1B-2B5937D1C241}"/>
              </a:ext>
            </a:extLst>
          </p:cNvPr>
          <p:cNvSpPr txBox="1">
            <a:spLocks/>
          </p:cNvSpPr>
          <p:nvPr/>
        </p:nvSpPr>
        <p:spPr>
          <a:xfrm>
            <a:off x="4156979" y="1333851"/>
            <a:ext cx="3741664" cy="3755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smtClean="0">
                <a:solidFill>
                  <a:schemeClr val="accent3">
                    <a:lumMod val="25000"/>
                  </a:schemeClr>
                </a:solidFill>
                <a:latin typeface="Abadi"/>
              </a:rPr>
              <a:t>Light Payload (0 - 5000 kg)</a:t>
            </a:r>
            <a:endParaRPr lang="en-US" sz="1400" b="1" dirty="0" smtClean="0">
              <a:solidFill>
                <a:schemeClr val="accent3">
                  <a:lumMod val="25000"/>
                </a:schemeClr>
              </a:solidFill>
              <a:latin typeface="Abadi" panose="020B0604020104020204" pitchFamily="34" charset="0"/>
            </a:endParaRPr>
          </a:p>
          <a:p>
            <a:pPr>
              <a:lnSpc>
                <a:spcPct val="100000"/>
              </a:lnSpc>
              <a:spcBef>
                <a:spcPts val="1400"/>
              </a:spcBef>
            </a:pPr>
            <a:endParaRPr lang="en-US" sz="14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648753" y="1426970"/>
            <a:ext cx="4146532" cy="671718"/>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smtClean="0">
                <a:solidFill>
                  <a:schemeClr val="accent3">
                    <a:lumMod val="25000"/>
                  </a:schemeClr>
                </a:solidFill>
                <a:latin typeface="Abadi"/>
              </a:rPr>
              <a:t>Training Accuracy across Methods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6362445" y="1439280"/>
            <a:ext cx="4146532" cy="67171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a:rPr>
              <a:t>Testing Accuracy across Methods</a:t>
            </a:r>
            <a:endParaRPr lang="en-US" sz="2200"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648752" y="5771347"/>
            <a:ext cx="10636859" cy="67171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smtClean="0">
                <a:solidFill>
                  <a:schemeClr val="accent3">
                    <a:lumMod val="25000"/>
                  </a:schemeClr>
                </a:solidFill>
                <a:latin typeface="Abadi"/>
              </a:rPr>
              <a:t>The Decision Tree method had the highest accuracy when training the model. It had an R2 of 89%, while the other 3 models had an R2 of 85%. All 4 models had the same R2 in the testing phase of 83%.</a:t>
            </a:r>
          </a:p>
        </p:txBody>
      </p:sp>
      <p:pic>
        <p:nvPicPr>
          <p:cNvPr id="6" name="Picture 5"/>
          <p:cNvPicPr>
            <a:picLocks noChangeAspect="1"/>
          </p:cNvPicPr>
          <p:nvPr/>
        </p:nvPicPr>
        <p:blipFill>
          <a:blip r:embed="rId4"/>
          <a:stretch>
            <a:fillRect/>
          </a:stretch>
        </p:blipFill>
        <p:spPr>
          <a:xfrm>
            <a:off x="721646" y="2332234"/>
            <a:ext cx="4246809" cy="3232760"/>
          </a:xfrm>
          <a:prstGeom prst="rect">
            <a:avLst/>
          </a:prstGeom>
        </p:spPr>
      </p:pic>
      <p:pic>
        <p:nvPicPr>
          <p:cNvPr id="10" name="Picture 9"/>
          <p:cNvPicPr>
            <a:picLocks noChangeAspect="1"/>
          </p:cNvPicPr>
          <p:nvPr/>
        </p:nvPicPr>
        <p:blipFill>
          <a:blip r:embed="rId5"/>
          <a:stretch>
            <a:fillRect/>
          </a:stretch>
        </p:blipFill>
        <p:spPr>
          <a:xfrm>
            <a:off x="6444457" y="2323384"/>
            <a:ext cx="4208978" cy="3235316"/>
          </a:xfrm>
          <a:prstGeom prst="rect">
            <a:avLst/>
          </a:prstGeom>
        </p:spPr>
      </p:pic>
      <p:sp>
        <p:nvSpPr>
          <p:cNvPr id="11" name="Down Arrow 10"/>
          <p:cNvSpPr/>
          <p:nvPr/>
        </p:nvSpPr>
        <p:spPr>
          <a:xfrm>
            <a:off x="3219792" y="1865949"/>
            <a:ext cx="484632" cy="57201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504507"/>
            <a:ext cx="9477960" cy="1063859"/>
          </a:xfrm>
          <a:prstGeom prst="rect">
            <a:avLst/>
          </a:prstGeom>
        </p:spPr>
        <p:txBody>
          <a:bodyPr>
            <a:normAutofit fontScale="850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Method is good at detecting True Positives in the lower left quadrant and True Negatives in the upper left quadrant. However, it did register a small number of False Positives in the upper right quadrant and False </a:t>
            </a:r>
            <a:r>
              <a:rPr lang="en-US" sz="2200" dirty="0">
                <a:solidFill>
                  <a:schemeClr val="accent3">
                    <a:lumMod val="25000"/>
                  </a:schemeClr>
                </a:solidFill>
                <a:latin typeface="Abadi" panose="020B0604020104020204" pitchFamily="34" charset="0"/>
              </a:rPr>
              <a:t>Negatives </a:t>
            </a:r>
            <a:r>
              <a:rPr lang="en-US" sz="2200" dirty="0" smtClean="0">
                <a:solidFill>
                  <a:schemeClr val="accent3">
                    <a:lumMod val="25000"/>
                  </a:schemeClr>
                </a:solidFill>
                <a:latin typeface="Abadi" panose="020B0604020104020204" pitchFamily="34" charset="0"/>
              </a:rPr>
              <a:t>in the lower </a:t>
            </a:r>
            <a:r>
              <a:rPr lang="en-US" sz="2200" dirty="0">
                <a:solidFill>
                  <a:schemeClr val="accent3">
                    <a:lumMod val="25000"/>
                  </a:schemeClr>
                </a:solidFill>
                <a:latin typeface="Abadi" panose="020B0604020104020204" pitchFamily="34" charset="0"/>
              </a:rPr>
              <a:t>left </a:t>
            </a:r>
            <a:r>
              <a:rPr lang="en-US" sz="2200" dirty="0" smtClean="0">
                <a:solidFill>
                  <a:schemeClr val="accent3">
                    <a:lumMod val="25000"/>
                  </a:schemeClr>
                </a:solidFill>
                <a:latin typeface="Abadi" panose="020B0604020104020204" pitchFamily="34" charset="0"/>
              </a:rPr>
              <a:t>quadrant.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3176885" y="2568366"/>
            <a:ext cx="4756323" cy="4042428"/>
          </a:xfrm>
          <a:prstGeom prst="rect">
            <a:avLst/>
          </a:prstGeom>
        </p:spPr>
      </p:pic>
    </p:spTree>
    <p:extLst>
      <p:ext uri="{BB962C8B-B14F-4D97-AF65-F5344CB8AC3E}">
        <p14:creationId xmlns:p14="http://schemas.microsoft.com/office/powerpoint/2010/main" val="3645034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62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method is the best option for predicting success rates</a:t>
            </a:r>
            <a:r>
              <a:rPr lang="en-US" sz="2200" dirty="0" smtClean="0">
                <a:solidFill>
                  <a:schemeClr val="accent3">
                    <a:lumMod val="25000"/>
                  </a:schemeClr>
                </a:solidFill>
                <a:latin typeface="Abadi" panose="020B0604020104020204" pitchFamily="34" charset="0"/>
              </a:rPr>
              <a:t>. It had an R2 score of 89% in training and 83% in testing. The 3 other methods (Logistic </a:t>
            </a:r>
            <a:r>
              <a:rPr lang="en-US" sz="2200" dirty="0">
                <a:solidFill>
                  <a:schemeClr val="accent3">
                    <a:lumMod val="25000"/>
                  </a:schemeClr>
                </a:solidFill>
                <a:latin typeface="Abadi" panose="020B0604020104020204" pitchFamily="34" charset="0"/>
              </a:rPr>
              <a:t>Regression, Support Vector Machine, and K Nearest </a:t>
            </a:r>
            <a:r>
              <a:rPr lang="en-US" sz="2200" dirty="0" smtClean="0">
                <a:solidFill>
                  <a:schemeClr val="accent3">
                    <a:lumMod val="25000"/>
                  </a:schemeClr>
                </a:solidFill>
                <a:latin typeface="Abadi" panose="020B0604020104020204" pitchFamily="34" charset="0"/>
              </a:rPr>
              <a:t>Neighbor) all performed similarly with a training R2 of 85% and testing R2 of 83%.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Kennedy Space Center Launch Complex 39A (KSC LC-39A) is the launch site with the highest success rate by far (76.9</a:t>
            </a:r>
            <a:r>
              <a:rPr lang="en-US" sz="2200" dirty="0">
                <a:solidFill>
                  <a:schemeClr val="accent3">
                    <a:lumMod val="25000"/>
                  </a:schemeClr>
                </a:solidFill>
                <a:latin typeface="Abadi" panose="020B0604020104020204" pitchFamily="34" charset="0"/>
              </a:rPr>
              <a:t>%). Cape Canaveral Launch Complex 40 (CAFS LC-40) </a:t>
            </a:r>
            <a:r>
              <a:rPr lang="en-US" sz="2200" dirty="0" smtClean="0">
                <a:solidFill>
                  <a:schemeClr val="accent3">
                    <a:lumMod val="25000"/>
                  </a:schemeClr>
                </a:solidFill>
                <a:latin typeface="Abadi" panose="020B0604020104020204" pitchFamily="34" charset="0"/>
              </a:rPr>
              <a:t>has </a:t>
            </a:r>
            <a:r>
              <a:rPr lang="en-US" sz="2200" dirty="0">
                <a:solidFill>
                  <a:schemeClr val="accent3">
                    <a:lumMod val="25000"/>
                  </a:schemeClr>
                </a:solidFill>
                <a:latin typeface="Abadi" panose="020B0604020104020204" pitchFamily="34" charset="0"/>
              </a:rPr>
              <a:t>the lowest </a:t>
            </a:r>
            <a:r>
              <a:rPr lang="en-US" sz="2200" dirty="0" smtClean="0">
                <a:solidFill>
                  <a:schemeClr val="accent3">
                    <a:lumMod val="25000"/>
                  </a:schemeClr>
                </a:solidFill>
                <a:latin typeface="Abadi" panose="020B0604020104020204" pitchFamily="34" charset="0"/>
              </a:rPr>
              <a:t>success rate (26.9</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smtClean="0">
                <a:solidFill>
                  <a:schemeClr val="accent3">
                    <a:lumMod val="25000"/>
                  </a:schemeClr>
                </a:solidFill>
                <a:latin typeface="Abadi" panose="020B0604020104020204" pitchFamily="34" charset="0"/>
              </a:rPr>
              <a:t>Vandenberg Air Force Base Space Launch Complex (VAFB SLC-4E) (</a:t>
            </a:r>
            <a:r>
              <a:rPr lang="en-US" sz="2200" dirty="0" smtClean="0">
                <a:solidFill>
                  <a:schemeClr val="accent3">
                    <a:lumMod val="25000"/>
                  </a:schemeClr>
                </a:solidFill>
                <a:latin typeface="Abadi" panose="020B0604020104020204" pitchFamily="34" charset="0"/>
              </a:rPr>
              <a:t>42.9%) and Cape Canaveral Space Launch Complex 40 (CCAFS SLC-40 (40.0%) are similar in success rates (42.9% and 40.0% respectively). </a:t>
            </a:r>
          </a:p>
          <a:p>
            <a:pPr>
              <a:lnSpc>
                <a:spcPct val="100000"/>
              </a:lnSpc>
              <a:spcBef>
                <a:spcPts val="1400"/>
              </a:spcBef>
            </a:pPr>
            <a:r>
              <a:rPr lang="en-US" sz="2200" dirty="0" smtClean="0">
                <a:solidFill>
                  <a:schemeClr val="accent3">
                    <a:lumMod val="25000"/>
                  </a:schemeClr>
                </a:solidFill>
                <a:latin typeface="Abadi" panose="020B0604020104020204" pitchFamily="34" charset="0"/>
              </a:rPr>
              <a:t>Heavy Payloads (&gt;5,000kgs) have a low success rate at 35.7% compared to Lighter Payloads (&lt;5,000kg) at 45.2%.</a:t>
            </a:r>
          </a:p>
          <a:p>
            <a:pPr>
              <a:lnSpc>
                <a:spcPct val="100000"/>
              </a:lnSpc>
              <a:spcBef>
                <a:spcPts val="1400"/>
              </a:spcBef>
            </a:pPr>
            <a:r>
              <a:rPr lang="en-US" sz="2200" dirty="0" smtClean="0">
                <a:solidFill>
                  <a:schemeClr val="accent3">
                    <a:lumMod val="25000"/>
                  </a:schemeClr>
                </a:solidFill>
                <a:latin typeface="Abadi" panose="020B0604020104020204" pitchFamily="34" charset="0"/>
              </a:rPr>
              <a:t>Booster Version FT has a high success rate (66.7%). Booster Versions v1.0 and v1.1 had very low success rates (5.0% combined). B4 and B5 combined had a 58.3%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SpaceX Falcon 9 Success Rates improve each year as their team learns new lessons. Their success rate reached up to 90% in 2019 and 84% in 2020.</a:t>
            </a:r>
          </a:p>
          <a:p>
            <a:pPr>
              <a:lnSpc>
                <a:spcPct val="100000"/>
              </a:lnSpc>
              <a:spcBef>
                <a:spcPts val="1400"/>
              </a:spcBef>
            </a:pPr>
            <a:r>
              <a:rPr lang="en-US" sz="2200" dirty="0" smtClean="0">
                <a:solidFill>
                  <a:schemeClr val="accent3">
                    <a:lumMod val="25000"/>
                  </a:schemeClr>
                </a:solidFill>
                <a:latin typeface="Abadi" panose="020B0604020104020204" pitchFamily="34" charset="0"/>
              </a:rPr>
              <a:t>KSC LC-39A and VAFB SLC-4E have had more success with heavy payloads (&gt;5000kg) than CCAFS LC-40 and CCAFS SLC-40.</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orbits ES-L1, GEO, HEO, and SSO have the highest success rates</a:t>
            </a:r>
          </a:p>
          <a:p>
            <a:pPr>
              <a:lnSpc>
                <a:spcPct val="100000"/>
              </a:lnSpc>
              <a:spcBef>
                <a:spcPts val="1400"/>
              </a:spcBef>
            </a:pPr>
            <a:r>
              <a:rPr lang="en-US" sz="2400" dirty="0">
                <a:solidFill>
                  <a:schemeClr val="accent3">
                    <a:lumMod val="25000"/>
                  </a:schemeClr>
                </a:solidFill>
                <a:latin typeface="Abadi" panose="020B0604020104020204" pitchFamily="34" charset="0"/>
              </a:rPr>
              <a:t>The success rate of landing on a drone ship (74%) is similar to landing </a:t>
            </a:r>
            <a:r>
              <a:rPr lang="en-US" sz="2400" dirty="0" smtClean="0">
                <a:solidFill>
                  <a:schemeClr val="accent3">
                    <a:lumMod val="25000"/>
                  </a:schemeClr>
                </a:solidFill>
                <a:latin typeface="Abadi" panose="020B0604020104020204" pitchFamily="34" charset="0"/>
              </a:rPr>
              <a:t>on </a:t>
            </a:r>
            <a:r>
              <a:rPr lang="en-US" sz="2400" dirty="0">
                <a:solidFill>
                  <a:schemeClr val="accent3">
                    <a:lumMod val="25000"/>
                  </a:schemeClr>
                </a:solidFill>
                <a:latin typeface="Abadi" panose="020B0604020104020204" pitchFamily="34" charset="0"/>
              </a:rPr>
              <a:t>a ground pad (75</a:t>
            </a:r>
            <a:r>
              <a:rPr lang="en-US" sz="2400" dirty="0" smtClean="0">
                <a:solidFill>
                  <a:schemeClr val="accent3">
                    <a:lumMod val="25000"/>
                  </a:schemeClr>
                </a:solidFill>
                <a:latin typeface="Abadi" panose="020B0604020104020204" pitchFamily="34" charset="0"/>
              </a:rPr>
              <a:t>%)</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5"/>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95770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9" name="think-cell Slide" r:id="rId6" imgW="395" imgH="396" progId="TCLayout.ActiveDocument.1">
                  <p:embed/>
                </p:oleObj>
              </mc:Choice>
              <mc:Fallback>
                <p:oleObj name="think-cell Slide" r:id="rId6" imgW="395" imgH="39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Link: </a:t>
            </a:r>
            <a:r>
              <a:rPr lang="en-US" sz="2200" dirty="0">
                <a:solidFill>
                  <a:schemeClr val="accent3">
                    <a:lumMod val="25000"/>
                  </a:schemeClr>
                </a:solidFill>
                <a:latin typeface="Abadi" panose="020B0604020104020204" pitchFamily="34" charset="0"/>
                <a:hlinkClick r:id="rId8"/>
              </a:rPr>
              <a:t>https://</a:t>
            </a:r>
            <a:r>
              <a:rPr lang="en-US" sz="2200" dirty="0" smtClean="0">
                <a:solidFill>
                  <a:schemeClr val="accent3">
                    <a:lumMod val="25000"/>
                  </a:schemeClr>
                </a:solidFill>
                <a:latin typeface="Abadi" panose="020B0604020104020204" pitchFamily="34" charset="0"/>
                <a:hlinkClick r:id="rId8"/>
              </a:rPr>
              <a:t>github.com/ealter19/Applied-Data-Science-Capstone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Applied your creativity to improve the presentation beyond the </a:t>
            </a:r>
            <a:r>
              <a:rPr lang="en-US" sz="2200" dirty="0" smtClean="0">
                <a:solidFill>
                  <a:schemeClr val="accent3">
                    <a:lumMod val="25000"/>
                  </a:schemeClr>
                </a:solidFill>
                <a:latin typeface="Abadi" panose="020B0604020104020204" pitchFamily="34" charset="0"/>
              </a:rPr>
              <a:t>template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Displayed additional graphics to help reader understand rockets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Displayed any innovative </a:t>
            </a:r>
            <a:r>
              <a:rPr lang="en-US" sz="2200" dirty="0" smtClean="0">
                <a:solidFill>
                  <a:schemeClr val="accent3">
                    <a:lumMod val="25000"/>
                  </a:schemeClr>
                </a:solidFill>
                <a:latin typeface="Abadi" panose="020B0604020104020204" pitchFamily="34" charset="0"/>
              </a:rPr>
              <a:t>insights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success rate of landing on a drone ship (74%) is similar to landing on a ground pad (75%)</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2" descr="https://wevolver-project-images.s3.us-west-1.amazonaws.com/0.7ey7in4tbju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87865" y="3625411"/>
            <a:ext cx="2670108" cy="16688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6428" y="5488372"/>
            <a:ext cx="2699667" cy="1505908"/>
          </a:xfrm>
          <a:prstGeom prst="rect">
            <a:avLst/>
          </a:prstGeom>
        </p:spPr>
      </p:pic>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Introduction – Falcon 9 Stages Visual</a:t>
            </a:r>
            <a:endParaRPr lang="en-US" dirty="0">
              <a:solidFill>
                <a:srgbClr val="0B49CB"/>
              </a:solidFill>
            </a:endParaRPr>
          </a:p>
        </p:txBody>
      </p:sp>
      <p:pic>
        <p:nvPicPr>
          <p:cNvPr id="7170" name="Picture 2" descr="Launch and Landing pro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659" y="1488795"/>
            <a:ext cx="6100846" cy="51230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615637" y="4677299"/>
            <a:ext cx="2338939" cy="769441"/>
          </a:xfrm>
          <a:prstGeom prst="rect">
            <a:avLst/>
          </a:prstGeom>
        </p:spPr>
        <p:txBody>
          <a:bodyPr wrap="square">
            <a:spAutoFit/>
          </a:bodyPr>
          <a:lstStyle/>
          <a:p>
            <a:r>
              <a:rPr lang="en-US" sz="1100" dirty="0" smtClean="0">
                <a:solidFill>
                  <a:srgbClr val="232629"/>
                </a:solidFill>
                <a:latin typeface="-apple-system"/>
              </a:rPr>
              <a:t>Key </a:t>
            </a:r>
            <a:r>
              <a:rPr lang="en-US" sz="1100" dirty="0">
                <a:solidFill>
                  <a:srgbClr val="232629"/>
                </a:solidFill>
                <a:latin typeface="-apple-system"/>
              </a:rPr>
              <a:t>phases in the launch-and-landing plan for SpaceX Falcon 9 rocket. Image credit: Jon Ross, </a:t>
            </a:r>
            <a:r>
              <a:rPr lang="en-US" sz="1100" u="sng" dirty="0">
                <a:latin typeface="-apple-system"/>
                <a:hlinkClick r:id="rId5"/>
              </a:rPr>
              <a:t>NBC News.com</a:t>
            </a:r>
            <a:endParaRPr lang="en-US" sz="1100" dirty="0"/>
          </a:p>
        </p:txBody>
      </p:sp>
    </p:spTree>
    <p:extLst>
      <p:ext uri="{BB962C8B-B14F-4D97-AF65-F5344CB8AC3E}">
        <p14:creationId xmlns:p14="http://schemas.microsoft.com/office/powerpoint/2010/main" val="2024943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SpaceX REST API</a:t>
            </a:r>
          </a:p>
          <a:p>
            <a:pPr lvl="1">
              <a:lnSpc>
                <a:spcPct val="120000"/>
              </a:lnSpc>
              <a:spcBef>
                <a:spcPts val="1400"/>
              </a:spcBef>
            </a:pPr>
            <a:r>
              <a:rPr lang="en-US" sz="7600" dirty="0" smtClean="0">
                <a:solidFill>
                  <a:schemeClr val="bg2">
                    <a:lumMod val="50000"/>
                  </a:schemeClr>
                </a:solidFill>
                <a:latin typeface="Abadi"/>
              </a:rPr>
              <a:t>Web Scrapping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Dropping unnecessary columns</a:t>
            </a:r>
          </a:p>
          <a:p>
            <a:pPr lvl="1">
              <a:lnSpc>
                <a:spcPct val="120000"/>
              </a:lnSpc>
              <a:spcBef>
                <a:spcPts val="1400"/>
              </a:spcBef>
            </a:pPr>
            <a:r>
              <a:rPr lang="en-US" sz="7600" dirty="0" smtClean="0">
                <a:solidFill>
                  <a:schemeClr val="bg2">
                    <a:lumMod val="50000"/>
                  </a:schemeClr>
                </a:solidFill>
                <a:latin typeface="Abadi"/>
              </a:rPr>
              <a:t>One Hot Encoding for classification models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Publicly available information on Space X’s Falcon 9 program was collected from 2 sources: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SpaceX REST API (</a:t>
            </a:r>
            <a:r>
              <a:rPr lang="en-US" sz="1800" dirty="0" smtClean="0">
                <a:solidFill>
                  <a:schemeClr val="accent3">
                    <a:lumMod val="25000"/>
                  </a:schemeClr>
                </a:solidFill>
                <a:latin typeface="Abadi" panose="020B0604020104020204" pitchFamily="34" charset="0"/>
                <a:hlinkClick r:id="rId4"/>
              </a:rPr>
              <a:t>https://api.spacexdata.com/v4/</a:t>
            </a:r>
            <a:r>
              <a:rPr lang="en-US" sz="1800" dirty="0" smtClean="0">
                <a:solidFill>
                  <a:schemeClr val="accent3">
                    <a:lumMod val="25000"/>
                  </a:schemeClr>
                </a:solidFill>
                <a:latin typeface="Abadi" panose="020B0604020104020204" pitchFamily="34" charset="0"/>
              </a:rPr>
              <a:t>)</a:t>
            </a:r>
            <a:endParaRPr lang="en-US" sz="14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Web Scraping html tables from </a:t>
            </a:r>
            <a:r>
              <a:rPr lang="en-US" sz="1800" dirty="0" smtClean="0">
                <a:solidFill>
                  <a:schemeClr val="accent3">
                    <a:lumMod val="25000"/>
                  </a:schemeClr>
                </a:solidFill>
                <a:latin typeface="Abadi" panose="020B0604020104020204" pitchFamily="34" charset="0"/>
                <a:hlinkClick r:id="rId5"/>
              </a:rPr>
              <a:t>Wikipedia.org</a:t>
            </a:r>
            <a:endParaRPr lang="en-US" sz="1800" dirty="0" smtClean="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owchart: Alternate Process 1"/>
          <p:cNvSpPr/>
          <p:nvPr/>
        </p:nvSpPr>
        <p:spPr>
          <a:xfrm>
            <a:off x="1828800"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SpaceX REST API call with get request</a:t>
            </a:r>
            <a:endParaRPr lang="en-US" dirty="0"/>
          </a:p>
        </p:txBody>
      </p:sp>
      <p:sp>
        <p:nvSpPr>
          <p:cNvPr id="3" name="Right Arrow 2"/>
          <p:cNvSpPr/>
          <p:nvPr/>
        </p:nvSpPr>
        <p:spPr>
          <a:xfrm>
            <a:off x="3571320" y="3564136"/>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Alternate Process 12"/>
          <p:cNvSpPr/>
          <p:nvPr/>
        </p:nvSpPr>
        <p:spPr>
          <a:xfrm>
            <a:off x="4370855"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returns JSON </a:t>
            </a:r>
            <a:r>
              <a:rPr lang="en-US" dirty="0"/>
              <a:t>r</a:t>
            </a:r>
            <a:r>
              <a:rPr lang="en-US" dirty="0" smtClean="0"/>
              <a:t>esponse</a:t>
            </a:r>
            <a:endParaRPr lang="en-US" dirty="0"/>
          </a:p>
        </p:txBody>
      </p:sp>
      <p:sp>
        <p:nvSpPr>
          <p:cNvPr id="14" name="Flowchart: Alternate Process 13"/>
          <p:cNvSpPr/>
          <p:nvPr/>
        </p:nvSpPr>
        <p:spPr>
          <a:xfrm>
            <a:off x="6912910"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 JSON to normalized </a:t>
            </a:r>
            <a:r>
              <a:rPr lang="en-US" dirty="0" err="1"/>
              <a:t>D</a:t>
            </a:r>
            <a:r>
              <a:rPr lang="en-US" dirty="0" err="1" smtClean="0"/>
              <a:t>ataframe</a:t>
            </a:r>
            <a:endParaRPr lang="en-US" dirty="0"/>
          </a:p>
        </p:txBody>
      </p:sp>
      <p:sp>
        <p:nvSpPr>
          <p:cNvPr id="15" name="Flowchart: Alternate Process 14"/>
          <p:cNvSpPr/>
          <p:nvPr/>
        </p:nvSpPr>
        <p:spPr>
          <a:xfrm>
            <a:off x="9454966"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 Data and Export</a:t>
            </a:r>
            <a:endParaRPr lang="en-US" dirty="0"/>
          </a:p>
        </p:txBody>
      </p:sp>
      <p:sp>
        <p:nvSpPr>
          <p:cNvPr id="16" name="Right Arrow 15"/>
          <p:cNvSpPr/>
          <p:nvPr/>
        </p:nvSpPr>
        <p:spPr>
          <a:xfrm>
            <a:off x="6113375" y="3564136"/>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8655430" y="3564136"/>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Alternate Process 18"/>
          <p:cNvSpPr/>
          <p:nvPr/>
        </p:nvSpPr>
        <p:spPr>
          <a:xfrm>
            <a:off x="1828800"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HTML Response from Wikipedia</a:t>
            </a:r>
            <a:endParaRPr lang="en-US" dirty="0"/>
          </a:p>
        </p:txBody>
      </p:sp>
      <p:sp>
        <p:nvSpPr>
          <p:cNvPr id="20" name="Right Arrow 19"/>
          <p:cNvSpPr/>
          <p:nvPr/>
        </p:nvSpPr>
        <p:spPr>
          <a:xfrm>
            <a:off x="3571320" y="5405247"/>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Alternate Process 20"/>
          <p:cNvSpPr/>
          <p:nvPr/>
        </p:nvSpPr>
        <p:spPr>
          <a:xfrm>
            <a:off x="4370855"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 data with Beautiful Soup</a:t>
            </a:r>
            <a:endParaRPr lang="en-US" dirty="0"/>
          </a:p>
        </p:txBody>
      </p:sp>
      <p:sp>
        <p:nvSpPr>
          <p:cNvPr id="22" name="Flowchart: Alternate Process 21"/>
          <p:cNvSpPr/>
          <p:nvPr/>
        </p:nvSpPr>
        <p:spPr>
          <a:xfrm>
            <a:off x="6912910"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 to </a:t>
            </a:r>
            <a:r>
              <a:rPr lang="en-US" dirty="0" err="1"/>
              <a:t>D</a:t>
            </a:r>
            <a:r>
              <a:rPr lang="en-US" dirty="0" err="1" smtClean="0"/>
              <a:t>ataframe</a:t>
            </a:r>
            <a:endParaRPr lang="en-US" dirty="0"/>
          </a:p>
        </p:txBody>
      </p:sp>
      <p:sp>
        <p:nvSpPr>
          <p:cNvPr id="23" name="Flowchart: Alternate Process 22"/>
          <p:cNvSpPr/>
          <p:nvPr/>
        </p:nvSpPr>
        <p:spPr>
          <a:xfrm>
            <a:off x="9454966"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 Data and Export</a:t>
            </a:r>
            <a:endParaRPr lang="en-US" dirty="0"/>
          </a:p>
        </p:txBody>
      </p:sp>
      <p:sp>
        <p:nvSpPr>
          <p:cNvPr id="24" name="Right Arrow 23"/>
          <p:cNvSpPr/>
          <p:nvPr/>
        </p:nvSpPr>
        <p:spPr>
          <a:xfrm>
            <a:off x="6113375" y="5405247"/>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8655430" y="5405247"/>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46130" y="1635823"/>
            <a:ext cx="2397435" cy="30827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200" dirty="0" smtClean="0">
                <a:solidFill>
                  <a:schemeClr val="accent3">
                    <a:lumMod val="25000"/>
                  </a:schemeClr>
                </a:solidFill>
                <a:latin typeface="Abadi" panose="020B0604020104020204" pitchFamily="34" charset="0"/>
              </a:rPr>
              <a:t>1.  SpaceX </a:t>
            </a:r>
            <a:r>
              <a:rPr lang="en-US" sz="1200" dirty="0" smtClean="0">
                <a:solidFill>
                  <a:schemeClr val="accent3">
                    <a:lumMod val="25000"/>
                  </a:schemeClr>
                </a:solidFill>
                <a:latin typeface="Abadi" panose="020B0604020104020204" pitchFamily="34" charset="0"/>
              </a:rPr>
              <a:t>REST API </a:t>
            </a:r>
            <a:r>
              <a:rPr lang="en-US" sz="1200" dirty="0" smtClean="0">
                <a:solidFill>
                  <a:schemeClr val="accent3">
                    <a:lumMod val="25000"/>
                  </a:schemeClr>
                </a:solidFill>
                <a:latin typeface="Abadi" panose="020B0604020104020204" pitchFamily="34" charset="0"/>
              </a:rPr>
              <a:t>Call</a:t>
            </a:r>
            <a:endParaRPr lang="en-US" sz="1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9" name="Group 8"/>
          <p:cNvGrpSpPr/>
          <p:nvPr/>
        </p:nvGrpSpPr>
        <p:grpSpPr>
          <a:xfrm>
            <a:off x="299568" y="2020020"/>
            <a:ext cx="3953427" cy="448215"/>
            <a:chOff x="4119286" y="3305157"/>
            <a:chExt cx="3953427" cy="448215"/>
          </a:xfrm>
        </p:grpSpPr>
        <p:pic>
          <p:nvPicPr>
            <p:cNvPr id="7" name="Picture 6"/>
            <p:cNvPicPr>
              <a:picLocks noChangeAspect="1"/>
            </p:cNvPicPr>
            <p:nvPr/>
          </p:nvPicPr>
          <p:blipFill>
            <a:blip r:embed="rId4"/>
            <a:stretch>
              <a:fillRect/>
            </a:stretch>
          </p:blipFill>
          <p:spPr>
            <a:xfrm>
              <a:off x="4119286" y="3305157"/>
              <a:ext cx="3953427" cy="247685"/>
            </a:xfrm>
            <a:prstGeom prst="rect">
              <a:avLst/>
            </a:prstGeom>
          </p:spPr>
        </p:pic>
        <p:pic>
          <p:nvPicPr>
            <p:cNvPr id="8" name="Picture 7"/>
            <p:cNvPicPr>
              <a:picLocks noChangeAspect="1"/>
            </p:cNvPicPr>
            <p:nvPr/>
          </p:nvPicPr>
          <p:blipFill>
            <a:blip r:embed="rId5"/>
            <a:stretch>
              <a:fillRect/>
            </a:stretch>
          </p:blipFill>
          <p:spPr>
            <a:xfrm>
              <a:off x="4119286" y="3477108"/>
              <a:ext cx="2467319" cy="276264"/>
            </a:xfrm>
            <a:prstGeom prst="rect">
              <a:avLst/>
            </a:prstGeom>
          </p:spPr>
        </p:pic>
      </p:grpSp>
      <p:pic>
        <p:nvPicPr>
          <p:cNvPr id="10" name="Picture 9"/>
          <p:cNvPicPr>
            <a:picLocks noChangeAspect="1"/>
          </p:cNvPicPr>
          <p:nvPr/>
        </p:nvPicPr>
        <p:blipFill>
          <a:blip r:embed="rId6"/>
          <a:stretch>
            <a:fillRect/>
          </a:stretch>
        </p:blipFill>
        <p:spPr>
          <a:xfrm>
            <a:off x="299568" y="3267102"/>
            <a:ext cx="2972215" cy="228632"/>
          </a:xfrm>
          <a:prstGeom prst="rect">
            <a:avLst/>
          </a:prstGeom>
        </p:spPr>
      </p:pic>
      <p:grpSp>
        <p:nvGrpSpPr>
          <p:cNvPr id="13" name="Group 12"/>
          <p:cNvGrpSpPr/>
          <p:nvPr/>
        </p:nvGrpSpPr>
        <p:grpSpPr>
          <a:xfrm>
            <a:off x="299568" y="4276290"/>
            <a:ext cx="3359247" cy="504658"/>
            <a:chOff x="1684430" y="4077738"/>
            <a:chExt cx="3359247" cy="504658"/>
          </a:xfrm>
        </p:grpSpPr>
        <p:pic>
          <p:nvPicPr>
            <p:cNvPr id="2" name="Picture 1"/>
            <p:cNvPicPr>
              <a:picLocks noChangeAspect="1"/>
            </p:cNvPicPr>
            <p:nvPr/>
          </p:nvPicPr>
          <p:blipFill>
            <a:blip r:embed="rId7"/>
            <a:stretch>
              <a:fillRect/>
            </a:stretch>
          </p:blipFill>
          <p:spPr>
            <a:xfrm>
              <a:off x="1684430" y="4103859"/>
              <a:ext cx="1667108" cy="171474"/>
            </a:xfrm>
            <a:prstGeom prst="rect">
              <a:avLst/>
            </a:prstGeom>
          </p:spPr>
        </p:pic>
        <p:pic>
          <p:nvPicPr>
            <p:cNvPr id="5" name="Picture 4"/>
            <p:cNvPicPr>
              <a:picLocks noChangeAspect="1"/>
            </p:cNvPicPr>
            <p:nvPr/>
          </p:nvPicPr>
          <p:blipFill>
            <a:blip r:embed="rId8"/>
            <a:stretch>
              <a:fillRect/>
            </a:stretch>
          </p:blipFill>
          <p:spPr>
            <a:xfrm>
              <a:off x="1684430" y="4353764"/>
              <a:ext cx="1409897" cy="228632"/>
            </a:xfrm>
            <a:prstGeom prst="rect">
              <a:avLst/>
            </a:prstGeom>
          </p:spPr>
        </p:pic>
        <p:pic>
          <p:nvPicPr>
            <p:cNvPr id="11" name="Picture 10"/>
            <p:cNvPicPr>
              <a:picLocks noChangeAspect="1"/>
            </p:cNvPicPr>
            <p:nvPr/>
          </p:nvPicPr>
          <p:blipFill>
            <a:blip r:embed="rId9"/>
            <a:stretch>
              <a:fillRect/>
            </a:stretch>
          </p:blipFill>
          <p:spPr>
            <a:xfrm>
              <a:off x="3614728" y="4077738"/>
              <a:ext cx="1428949" cy="209579"/>
            </a:xfrm>
            <a:prstGeom prst="rect">
              <a:avLst/>
            </a:prstGeom>
          </p:spPr>
        </p:pic>
        <p:pic>
          <p:nvPicPr>
            <p:cNvPr id="12" name="Picture 11"/>
            <p:cNvPicPr>
              <a:picLocks noChangeAspect="1"/>
            </p:cNvPicPr>
            <p:nvPr/>
          </p:nvPicPr>
          <p:blipFill>
            <a:blip r:embed="rId10"/>
            <a:stretch>
              <a:fillRect/>
            </a:stretch>
          </p:blipFill>
          <p:spPr>
            <a:xfrm>
              <a:off x="3593721" y="4359873"/>
              <a:ext cx="1228896" cy="161948"/>
            </a:xfrm>
            <a:prstGeom prst="rect">
              <a:avLst/>
            </a:prstGeom>
          </p:spPr>
        </p:pic>
      </p:grpSp>
      <p:sp>
        <p:nvSpPr>
          <p:cNvPr id="14" name="Rectangle 13"/>
          <p:cNvSpPr/>
          <p:nvPr/>
        </p:nvSpPr>
        <p:spPr>
          <a:xfrm>
            <a:off x="303538" y="6394302"/>
            <a:ext cx="6096000" cy="369332"/>
          </a:xfrm>
          <a:prstGeom prst="rect">
            <a:avLst/>
          </a:prstGeom>
        </p:spPr>
        <p:txBody>
          <a:bodyPr>
            <a:spAutoFit/>
          </a:bodyPr>
          <a:lstStyle/>
          <a:p>
            <a:pPr>
              <a:spcBef>
                <a:spcPts val="1400"/>
              </a:spcBef>
            </a:pPr>
            <a:r>
              <a:rPr lang="en-US" dirty="0" smtClean="0">
                <a:solidFill>
                  <a:schemeClr val="accent3">
                    <a:lumMod val="25000"/>
                  </a:schemeClr>
                </a:solidFill>
                <a:latin typeface="Abadi" panose="020B0604020104020204" pitchFamily="34" charset="0"/>
                <a:hlinkClick r:id=""/>
              </a:rPr>
              <a:t>GitHub </a:t>
            </a:r>
            <a:r>
              <a:rPr lang="en-US" dirty="0">
                <a:solidFill>
                  <a:schemeClr val="accent3">
                    <a:lumMod val="25000"/>
                  </a:schemeClr>
                </a:solidFill>
                <a:latin typeface="Abadi" panose="020B0604020104020204" pitchFamily="34" charset="0"/>
                <a:hlinkClick r:id="rId11"/>
              </a:rPr>
              <a:t>URL of </a:t>
            </a:r>
            <a:r>
              <a:rPr lang="en-US" dirty="0" smtClean="0">
                <a:solidFill>
                  <a:schemeClr val="accent3">
                    <a:lumMod val="25000"/>
                  </a:schemeClr>
                </a:solidFill>
                <a:latin typeface="Abadi" panose="020B0604020104020204" pitchFamily="34" charset="0"/>
                <a:hlinkClick r:id="rId11"/>
              </a:rPr>
              <a:t>completed </a:t>
            </a:r>
            <a:r>
              <a:rPr lang="en-US" dirty="0">
                <a:solidFill>
                  <a:schemeClr val="accent3">
                    <a:lumMod val="25000"/>
                  </a:schemeClr>
                </a:solidFill>
                <a:latin typeface="Abadi" panose="020B0604020104020204" pitchFamily="34" charset="0"/>
                <a:hlinkClick r:id="rId11"/>
              </a:rPr>
              <a:t>SpaceX API calls </a:t>
            </a:r>
            <a:r>
              <a:rPr lang="en-US" dirty="0" smtClean="0">
                <a:solidFill>
                  <a:schemeClr val="accent3">
                    <a:lumMod val="25000"/>
                  </a:schemeClr>
                </a:solidFill>
                <a:latin typeface="Abadi" panose="020B0604020104020204" pitchFamily="34" charset="0"/>
                <a:hlinkClick r:id="rId11"/>
              </a:rPr>
              <a:t>notebook</a:t>
            </a:r>
            <a:endParaRPr lang="en-US" dirty="0"/>
          </a:p>
        </p:txBody>
      </p:sp>
      <p:pic>
        <p:nvPicPr>
          <p:cNvPr id="15" name="Picture 14"/>
          <p:cNvPicPr>
            <a:picLocks noChangeAspect="1"/>
          </p:cNvPicPr>
          <p:nvPr/>
        </p:nvPicPr>
        <p:blipFill>
          <a:blip r:embed="rId12"/>
          <a:stretch>
            <a:fillRect/>
          </a:stretch>
        </p:blipFill>
        <p:spPr>
          <a:xfrm>
            <a:off x="5065637" y="1991957"/>
            <a:ext cx="3484025" cy="2292974"/>
          </a:xfrm>
          <a:prstGeom prst="rect">
            <a:avLst/>
          </a:prstGeom>
        </p:spPr>
      </p:pic>
      <p:sp>
        <p:nvSpPr>
          <p:cNvPr id="16" name="Rectangle 15"/>
          <p:cNvSpPr/>
          <p:nvPr/>
        </p:nvSpPr>
        <p:spPr>
          <a:xfrm>
            <a:off x="46130" y="2901416"/>
            <a:ext cx="4739283"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2.  Convert </a:t>
            </a:r>
            <a:r>
              <a:rPr lang="en-US" sz="1200" dirty="0" err="1">
                <a:solidFill>
                  <a:schemeClr val="accent3">
                    <a:lumMod val="25000"/>
                  </a:schemeClr>
                </a:solidFill>
                <a:latin typeface="Abadi" panose="020B0604020104020204" pitchFamily="34" charset="0"/>
              </a:rPr>
              <a:t>reponse</a:t>
            </a:r>
            <a:r>
              <a:rPr lang="en-US" sz="1200" dirty="0">
                <a:solidFill>
                  <a:schemeClr val="accent3">
                    <a:lumMod val="25000"/>
                  </a:schemeClr>
                </a:solidFill>
                <a:latin typeface="Abadi" panose="020B0604020104020204" pitchFamily="34" charset="0"/>
              </a:rPr>
              <a:t> to JSON file and create </a:t>
            </a:r>
            <a:r>
              <a:rPr lang="en-US" sz="1200" dirty="0" err="1" smtClean="0">
                <a:solidFill>
                  <a:schemeClr val="accent3">
                    <a:lumMod val="25000"/>
                  </a:schemeClr>
                </a:solidFill>
                <a:latin typeface="Abadi" panose="020B0604020104020204" pitchFamily="34" charset="0"/>
              </a:rPr>
              <a:t>Dataframe</a:t>
            </a:r>
            <a:endParaRPr lang="en-US" sz="1200" dirty="0">
              <a:solidFill>
                <a:schemeClr val="accent3">
                  <a:lumMod val="25000"/>
                </a:schemeClr>
              </a:solidFill>
              <a:latin typeface="Abadi" panose="020B0604020104020204" pitchFamily="34" charset="0"/>
            </a:endParaRPr>
          </a:p>
        </p:txBody>
      </p:sp>
      <p:sp>
        <p:nvSpPr>
          <p:cNvPr id="17" name="Rectangle 16"/>
          <p:cNvSpPr/>
          <p:nvPr/>
        </p:nvSpPr>
        <p:spPr>
          <a:xfrm>
            <a:off x="46130" y="3906685"/>
            <a:ext cx="4739283"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3.  Apply </a:t>
            </a:r>
            <a:r>
              <a:rPr lang="en-US" sz="1200" dirty="0">
                <a:solidFill>
                  <a:schemeClr val="accent3">
                    <a:lumMod val="25000"/>
                  </a:schemeClr>
                </a:solidFill>
                <a:latin typeface="Abadi"/>
              </a:rPr>
              <a:t>custom functions to clean the </a:t>
            </a:r>
            <a:r>
              <a:rPr lang="en-US" sz="1200" dirty="0" smtClean="0">
                <a:solidFill>
                  <a:schemeClr val="accent3">
                    <a:lumMod val="25000"/>
                  </a:schemeClr>
                </a:solidFill>
                <a:latin typeface="Abadi"/>
              </a:rPr>
              <a:t>data</a:t>
            </a:r>
            <a:endParaRPr lang="en-US" sz="1200" dirty="0">
              <a:solidFill>
                <a:schemeClr val="accent3">
                  <a:lumMod val="25000"/>
                </a:schemeClr>
              </a:solidFill>
              <a:latin typeface="Abadi"/>
            </a:endParaRPr>
          </a:p>
        </p:txBody>
      </p:sp>
      <p:sp>
        <p:nvSpPr>
          <p:cNvPr id="18" name="Rectangle 17"/>
          <p:cNvSpPr/>
          <p:nvPr/>
        </p:nvSpPr>
        <p:spPr>
          <a:xfrm>
            <a:off x="4705842" y="1570974"/>
            <a:ext cx="4456117"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4.  Construct </a:t>
            </a:r>
            <a:r>
              <a:rPr lang="en-US" sz="1200" dirty="0">
                <a:solidFill>
                  <a:schemeClr val="accent3">
                    <a:lumMod val="25000"/>
                  </a:schemeClr>
                </a:solidFill>
                <a:latin typeface="Abadi"/>
              </a:rPr>
              <a:t>dataset by </a:t>
            </a:r>
            <a:r>
              <a:rPr lang="en-US" sz="1200" dirty="0" err="1">
                <a:solidFill>
                  <a:schemeClr val="accent3">
                    <a:lumMod val="25000"/>
                  </a:schemeClr>
                </a:solidFill>
                <a:latin typeface="Abadi"/>
              </a:rPr>
              <a:t>coimbining</a:t>
            </a:r>
            <a:r>
              <a:rPr lang="en-US" sz="1200" dirty="0">
                <a:solidFill>
                  <a:schemeClr val="accent3">
                    <a:lumMod val="25000"/>
                  </a:schemeClr>
                </a:solidFill>
                <a:latin typeface="Abadi"/>
              </a:rPr>
              <a:t> columns into a </a:t>
            </a:r>
            <a:r>
              <a:rPr lang="en-US" sz="1200" dirty="0" smtClean="0">
                <a:solidFill>
                  <a:schemeClr val="accent3">
                    <a:lumMod val="25000"/>
                  </a:schemeClr>
                </a:solidFill>
                <a:latin typeface="Abadi"/>
              </a:rPr>
              <a:t>dictionary</a:t>
            </a:r>
            <a:endParaRPr lang="en-US" sz="1200" dirty="0">
              <a:solidFill>
                <a:schemeClr val="accent3">
                  <a:lumMod val="25000"/>
                </a:schemeClr>
              </a:solidFill>
              <a:latin typeface="Abadi"/>
            </a:endParaRPr>
          </a:p>
        </p:txBody>
      </p:sp>
      <p:sp>
        <p:nvSpPr>
          <p:cNvPr id="19" name="Rectangle 18"/>
          <p:cNvSpPr/>
          <p:nvPr/>
        </p:nvSpPr>
        <p:spPr>
          <a:xfrm>
            <a:off x="9318485" y="1594594"/>
            <a:ext cx="1728007"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5. Create </a:t>
            </a:r>
            <a:r>
              <a:rPr lang="en-US" sz="1200" dirty="0" err="1" smtClean="0">
                <a:solidFill>
                  <a:schemeClr val="accent3">
                    <a:lumMod val="25000"/>
                  </a:schemeClr>
                </a:solidFill>
                <a:latin typeface="Abadi"/>
              </a:rPr>
              <a:t>Dataframe</a:t>
            </a:r>
            <a:endParaRPr lang="en-US" sz="1200" dirty="0">
              <a:solidFill>
                <a:schemeClr val="accent3">
                  <a:lumMod val="25000"/>
                </a:schemeClr>
              </a:solidFill>
              <a:latin typeface="Abadi"/>
            </a:endParaRPr>
          </a:p>
        </p:txBody>
      </p:sp>
      <p:pic>
        <p:nvPicPr>
          <p:cNvPr id="20" name="Picture 19"/>
          <p:cNvPicPr>
            <a:picLocks noChangeAspect="1"/>
          </p:cNvPicPr>
          <p:nvPr/>
        </p:nvPicPr>
        <p:blipFill>
          <a:blip r:embed="rId13"/>
          <a:stretch>
            <a:fillRect/>
          </a:stretch>
        </p:blipFill>
        <p:spPr>
          <a:xfrm>
            <a:off x="9391658" y="2001483"/>
            <a:ext cx="2738080" cy="198988"/>
          </a:xfrm>
          <a:prstGeom prst="rect">
            <a:avLst/>
          </a:prstGeom>
        </p:spPr>
      </p:pic>
      <p:sp>
        <p:nvSpPr>
          <p:cNvPr id="22" name="Rectangle 21"/>
          <p:cNvSpPr/>
          <p:nvPr/>
        </p:nvSpPr>
        <p:spPr>
          <a:xfrm>
            <a:off x="8406356" y="2993238"/>
            <a:ext cx="2873516" cy="461665"/>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6. Filter </a:t>
            </a:r>
            <a:r>
              <a:rPr lang="en-US" sz="1200" dirty="0" err="1" smtClean="0">
                <a:solidFill>
                  <a:schemeClr val="accent3">
                    <a:lumMod val="25000"/>
                  </a:schemeClr>
                </a:solidFill>
                <a:latin typeface="Abadi"/>
              </a:rPr>
              <a:t>Dataframe</a:t>
            </a:r>
            <a:r>
              <a:rPr lang="en-US" sz="1200" dirty="0" smtClean="0">
                <a:solidFill>
                  <a:schemeClr val="accent3">
                    <a:lumMod val="25000"/>
                  </a:schemeClr>
                </a:solidFill>
                <a:latin typeface="Abadi"/>
              </a:rPr>
              <a:t> to include only Falcon 9, reset Flight Number</a:t>
            </a:r>
            <a:endParaRPr lang="en-US" sz="1200" dirty="0">
              <a:solidFill>
                <a:schemeClr val="accent3">
                  <a:lumMod val="25000"/>
                </a:schemeClr>
              </a:solidFill>
              <a:latin typeface="Abadi"/>
            </a:endParaRPr>
          </a:p>
        </p:txBody>
      </p:sp>
      <p:grpSp>
        <p:nvGrpSpPr>
          <p:cNvPr id="42" name="Group 41"/>
          <p:cNvGrpSpPr/>
          <p:nvPr/>
        </p:nvGrpSpPr>
        <p:grpSpPr>
          <a:xfrm>
            <a:off x="8406356" y="3572511"/>
            <a:ext cx="3575571" cy="350265"/>
            <a:chOff x="8406356" y="3572511"/>
            <a:chExt cx="3575571" cy="350265"/>
          </a:xfrm>
        </p:grpSpPr>
        <p:pic>
          <p:nvPicPr>
            <p:cNvPr id="23" name="Picture 22"/>
            <p:cNvPicPr>
              <a:picLocks noChangeAspect="1"/>
            </p:cNvPicPr>
            <p:nvPr/>
          </p:nvPicPr>
          <p:blipFill>
            <a:blip r:embed="rId14"/>
            <a:stretch>
              <a:fillRect/>
            </a:stretch>
          </p:blipFill>
          <p:spPr>
            <a:xfrm>
              <a:off x="8406356" y="3572511"/>
              <a:ext cx="3575571" cy="136691"/>
            </a:xfrm>
            <a:prstGeom prst="rect">
              <a:avLst/>
            </a:prstGeom>
          </p:spPr>
        </p:pic>
        <p:pic>
          <p:nvPicPr>
            <p:cNvPr id="24" name="Picture 23"/>
            <p:cNvPicPr>
              <a:picLocks noChangeAspect="1"/>
            </p:cNvPicPr>
            <p:nvPr/>
          </p:nvPicPr>
          <p:blipFill>
            <a:blip r:embed="rId15"/>
            <a:stretch>
              <a:fillRect/>
            </a:stretch>
          </p:blipFill>
          <p:spPr>
            <a:xfrm>
              <a:off x="8439946" y="3775536"/>
              <a:ext cx="3533766" cy="147240"/>
            </a:xfrm>
            <a:prstGeom prst="rect">
              <a:avLst/>
            </a:prstGeom>
          </p:spPr>
        </p:pic>
      </p:grpSp>
      <p:sp>
        <p:nvSpPr>
          <p:cNvPr id="25" name="Rectangle 24"/>
          <p:cNvSpPr/>
          <p:nvPr/>
        </p:nvSpPr>
        <p:spPr>
          <a:xfrm>
            <a:off x="4286143" y="4654927"/>
            <a:ext cx="2873516" cy="461665"/>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7. Replace missing </a:t>
            </a:r>
            <a:r>
              <a:rPr lang="en-US" sz="1200" dirty="0" err="1" smtClean="0">
                <a:solidFill>
                  <a:schemeClr val="accent3">
                    <a:lumMod val="25000"/>
                  </a:schemeClr>
                </a:solidFill>
                <a:latin typeface="Abadi"/>
              </a:rPr>
              <a:t>PayloadMass</a:t>
            </a:r>
            <a:r>
              <a:rPr lang="en-US" sz="1200" dirty="0" smtClean="0">
                <a:solidFill>
                  <a:schemeClr val="accent3">
                    <a:lumMod val="25000"/>
                  </a:schemeClr>
                </a:solidFill>
                <a:latin typeface="Abadi"/>
              </a:rPr>
              <a:t> values with the mean</a:t>
            </a:r>
            <a:endParaRPr lang="en-US" sz="1200" dirty="0">
              <a:solidFill>
                <a:schemeClr val="accent3">
                  <a:lumMod val="25000"/>
                </a:schemeClr>
              </a:solidFill>
              <a:latin typeface="Abadi"/>
            </a:endParaRPr>
          </a:p>
        </p:txBody>
      </p:sp>
      <p:grpSp>
        <p:nvGrpSpPr>
          <p:cNvPr id="29" name="Group 28"/>
          <p:cNvGrpSpPr/>
          <p:nvPr/>
        </p:nvGrpSpPr>
        <p:grpSpPr>
          <a:xfrm>
            <a:off x="4252995" y="5191175"/>
            <a:ext cx="4830107" cy="345244"/>
            <a:chOff x="10054983" y="3895515"/>
            <a:chExt cx="8247516" cy="589510"/>
          </a:xfrm>
        </p:grpSpPr>
        <p:pic>
          <p:nvPicPr>
            <p:cNvPr id="27" name="Picture 26"/>
            <p:cNvPicPr>
              <a:picLocks noChangeAspect="1"/>
            </p:cNvPicPr>
            <p:nvPr/>
          </p:nvPicPr>
          <p:blipFill>
            <a:blip r:embed="rId16"/>
            <a:stretch>
              <a:fillRect/>
            </a:stretch>
          </p:blipFill>
          <p:spPr>
            <a:xfrm>
              <a:off x="10111584" y="3895515"/>
              <a:ext cx="4312216" cy="226960"/>
            </a:xfrm>
            <a:prstGeom prst="rect">
              <a:avLst/>
            </a:prstGeom>
          </p:spPr>
        </p:pic>
        <p:pic>
          <p:nvPicPr>
            <p:cNvPr id="28" name="Picture 27"/>
            <p:cNvPicPr>
              <a:picLocks noChangeAspect="1"/>
            </p:cNvPicPr>
            <p:nvPr/>
          </p:nvPicPr>
          <p:blipFill>
            <a:blip r:embed="rId17"/>
            <a:stretch>
              <a:fillRect/>
            </a:stretch>
          </p:blipFill>
          <p:spPr>
            <a:xfrm>
              <a:off x="10054983" y="4244943"/>
              <a:ext cx="8247516" cy="240082"/>
            </a:xfrm>
            <a:prstGeom prst="rect">
              <a:avLst/>
            </a:prstGeom>
          </p:spPr>
        </p:pic>
      </p:grpSp>
      <p:sp>
        <p:nvSpPr>
          <p:cNvPr id="31" name="Rectangle 30"/>
          <p:cNvSpPr/>
          <p:nvPr/>
        </p:nvSpPr>
        <p:spPr>
          <a:xfrm>
            <a:off x="7999828" y="5854020"/>
            <a:ext cx="2873516" cy="276999"/>
          </a:xfrm>
          <a:prstGeom prst="rect">
            <a:avLst/>
          </a:prstGeom>
        </p:spPr>
        <p:txBody>
          <a:bodyPr wrap="square">
            <a:spAutoFit/>
          </a:bodyPr>
          <a:lstStyle/>
          <a:p>
            <a:pPr>
              <a:lnSpc>
                <a:spcPct val="100000"/>
              </a:lnSpc>
              <a:spcBef>
                <a:spcPts val="1400"/>
              </a:spcBef>
            </a:pPr>
            <a:r>
              <a:rPr lang="en-US" sz="1200" dirty="0">
                <a:solidFill>
                  <a:schemeClr val="accent3">
                    <a:lumMod val="25000"/>
                  </a:schemeClr>
                </a:solidFill>
                <a:latin typeface="Abadi"/>
              </a:rPr>
              <a:t>8</a:t>
            </a:r>
            <a:r>
              <a:rPr lang="en-US" sz="1200" dirty="0" smtClean="0">
                <a:solidFill>
                  <a:schemeClr val="accent3">
                    <a:lumMod val="25000"/>
                  </a:schemeClr>
                </a:solidFill>
                <a:latin typeface="Abadi"/>
              </a:rPr>
              <a:t>. Export to CSV file</a:t>
            </a:r>
            <a:endParaRPr lang="en-US" sz="1200" dirty="0">
              <a:solidFill>
                <a:schemeClr val="accent3">
                  <a:lumMod val="25000"/>
                </a:schemeClr>
              </a:solidFill>
              <a:latin typeface="Abadi"/>
            </a:endParaRPr>
          </a:p>
        </p:txBody>
      </p:sp>
      <p:pic>
        <p:nvPicPr>
          <p:cNvPr id="32" name="Picture 31"/>
          <p:cNvPicPr>
            <a:picLocks noChangeAspect="1"/>
          </p:cNvPicPr>
          <p:nvPr/>
        </p:nvPicPr>
        <p:blipFill>
          <a:blip r:embed="rId18"/>
          <a:stretch>
            <a:fillRect/>
          </a:stretch>
        </p:blipFill>
        <p:spPr>
          <a:xfrm>
            <a:off x="8044553" y="6244420"/>
            <a:ext cx="3001939" cy="143308"/>
          </a:xfrm>
          <a:prstGeom prst="rect">
            <a:avLst/>
          </a:prstGeom>
        </p:spPr>
      </p:pic>
      <p:cxnSp>
        <p:nvCxnSpPr>
          <p:cNvPr id="34" name="Straight Arrow Connector 33"/>
          <p:cNvCxnSpPr/>
          <p:nvPr/>
        </p:nvCxnSpPr>
        <p:spPr>
          <a:xfrm>
            <a:off x="1402431" y="2468235"/>
            <a:ext cx="0" cy="350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402431" y="3556657"/>
            <a:ext cx="0" cy="350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737696" y="2020020"/>
            <a:ext cx="982229" cy="21198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19" idx="1"/>
          </p:cNvCxnSpPr>
          <p:nvPr/>
        </p:nvCxnSpPr>
        <p:spPr>
          <a:xfrm flipV="1">
            <a:off x="9015984" y="1733094"/>
            <a:ext cx="302501" cy="849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0182488" y="2285348"/>
            <a:ext cx="275200" cy="6081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6949440" y="4116726"/>
            <a:ext cx="1674944" cy="603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722901" y="5687583"/>
            <a:ext cx="2064011" cy="3379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purl.org/dc/dcmitype/"/>
    <ds:schemaRef ds:uri="http://purl.org/dc/terms/"/>
    <ds:schemaRef ds:uri="http://schemas.microsoft.com/office/infopath/2007/PartnerControls"/>
    <ds:schemaRef ds:uri="155be751-a274-42e8-93fb-f39d3b9bccc8"/>
    <ds:schemaRef ds:uri="http://schemas.openxmlformats.org/package/2006/metadata/core-properties"/>
    <ds:schemaRef ds:uri="http://schemas.microsoft.com/office/2006/documentManagement/types"/>
    <ds:schemaRef ds:uri="f80a141d-92ca-4d3d-9308-f7e7b1d44ce8"/>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3378</TotalTime>
  <Words>3438</Words>
  <Application>Microsoft Office PowerPoint</Application>
  <PresentationFormat>Widescreen</PresentationFormat>
  <Paragraphs>485</Paragraphs>
  <Slides>48</Slides>
  <Notes>34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8" baseType="lpstr">
      <vt:lpstr>Abadi</vt:lpstr>
      <vt:lpstr>-apple-system</vt:lpstr>
      <vt:lpstr>Arial</vt:lpstr>
      <vt:lpstr>Calibri</vt:lpstr>
      <vt:lpstr>Calibri Light</vt:lpstr>
      <vt:lpstr>IBM Plex Mono SemiBold</vt:lpstr>
      <vt:lpstr>IBM Plex Mono Text</vt:lpstr>
      <vt:lpstr>SF Pro</vt:lpstr>
      <vt:lpstr>Custom Design</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Evan Alter</cp:lastModifiedBy>
  <cp:revision>282</cp:revision>
  <dcterms:created xsi:type="dcterms:W3CDTF">2021-04-29T18:58:34Z</dcterms:created>
  <dcterms:modified xsi:type="dcterms:W3CDTF">2023-05-01T06:25:48Z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